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</p:sldMasterIdLst>
  <p:notesMasterIdLst>
    <p:notesMasterId r:id="rId28"/>
  </p:notesMasterIdLst>
  <p:sldIdLst>
    <p:sldId id="257" r:id="rId2"/>
    <p:sldId id="263" r:id="rId3"/>
    <p:sldId id="262" r:id="rId4"/>
    <p:sldId id="276" r:id="rId5"/>
    <p:sldId id="266" r:id="rId6"/>
    <p:sldId id="267" r:id="rId7"/>
    <p:sldId id="268" r:id="rId8"/>
    <p:sldId id="275" r:id="rId9"/>
    <p:sldId id="269" r:id="rId10"/>
    <p:sldId id="270" r:id="rId11"/>
    <p:sldId id="271" r:id="rId12"/>
    <p:sldId id="272" r:id="rId13"/>
    <p:sldId id="277" r:id="rId14"/>
    <p:sldId id="279" r:id="rId15"/>
    <p:sldId id="264" r:id="rId16"/>
    <p:sldId id="280" r:id="rId17"/>
    <p:sldId id="281" r:id="rId18"/>
    <p:sldId id="282" r:id="rId19"/>
    <p:sldId id="273" r:id="rId20"/>
    <p:sldId id="283" r:id="rId21"/>
    <p:sldId id="284" r:id="rId22"/>
    <p:sldId id="285" r:id="rId23"/>
    <p:sldId id="286" r:id="rId24"/>
    <p:sldId id="287" r:id="rId25"/>
    <p:sldId id="288" r:id="rId26"/>
    <p:sldId id="274" r:id="rId27"/>
  </p:sldIdLst>
  <p:sldSz cx="12192000" cy="6858000"/>
  <p:notesSz cx="6797675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CE45FED-2A6B-52AA-9A22-AF3CB9D99BC8}" name="Jelena JT. Todic" initials="JJT" userId="S-1-5-21-3468391650-3599918298-52641188-129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orica ZM. Markovic" initials="ZZM" lastIdx="1" clrIdx="0">
    <p:extLst>
      <p:ext uri="{19B8F6BF-5375-455C-9EA6-DF929625EA0E}">
        <p15:presenceInfo xmlns:p15="http://schemas.microsoft.com/office/powerpoint/2012/main" userId="Zorica ZM. Markovi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1A1F"/>
    <a:srgbClr val="011B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enadzor@alsu.gov.rs" TargetMode="Externa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enadzor@alsu.gov.rs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2AA80F-A416-472F-AC4B-6F3C22E45CD7}" type="doc">
      <dgm:prSet loTypeId="urn:microsoft.com/office/officeart/2005/8/layout/cycle3" loCatId="cycle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sr-Cyrl-CS"/>
        </a:p>
      </dgm:t>
    </dgm:pt>
    <dgm:pt modelId="{9DB12AF5-0D06-4B30-9551-C8E3A43612E2}">
      <dgm:prSet phldrT="[Text]" phldr="0"/>
      <dgm:spPr/>
      <dgm:t>
        <a:bodyPr/>
        <a:lstStyle/>
        <a:p>
          <a:r>
            <a:rPr lang="sr-Cyrl-RS" dirty="0">
              <a:solidFill>
                <a:schemeClr val="tx1"/>
              </a:solidFill>
            </a:rPr>
            <a:t>Одобравање извештаја у систему ЕРС и достављање</a:t>
          </a:r>
          <a:endParaRPr lang="sr-Cyrl-CS" dirty="0">
            <a:solidFill>
              <a:schemeClr val="tx1"/>
            </a:solidFill>
          </a:endParaRPr>
        </a:p>
      </dgm:t>
    </dgm:pt>
    <dgm:pt modelId="{13EBA25B-9565-4DFE-9BB8-E2C160ED3E03}" type="parTrans" cxnId="{51DA13CC-C1FD-4836-B73C-9E34DE92F57D}">
      <dgm:prSet/>
      <dgm:spPr/>
      <dgm:t>
        <a:bodyPr/>
        <a:lstStyle/>
        <a:p>
          <a:endParaRPr lang="sr-Cyrl-CS"/>
        </a:p>
      </dgm:t>
    </dgm:pt>
    <dgm:pt modelId="{5032C489-299C-4D94-B4B9-701DADA71D93}" type="sibTrans" cxnId="{51DA13CC-C1FD-4836-B73C-9E34DE92F57D}">
      <dgm:prSet/>
      <dgm:spPr/>
      <dgm:t>
        <a:bodyPr/>
        <a:lstStyle/>
        <a:p>
          <a:endParaRPr lang="sr-Cyrl-CS"/>
        </a:p>
      </dgm:t>
    </dgm:pt>
    <dgm:pt modelId="{6E65C490-5E01-4D19-838C-7D73D547431C}">
      <dgm:prSet phldrT="[Text]" phldr="0"/>
      <dgm:spPr/>
      <dgm:t>
        <a:bodyPr/>
        <a:lstStyle/>
        <a:p>
          <a:r>
            <a:rPr lang="sr-Cyrl-RS" dirty="0">
              <a:solidFill>
                <a:schemeClr val="tx1"/>
              </a:solidFill>
            </a:rPr>
            <a:t>У случају измена Захтев за откључавање на </a:t>
          </a:r>
          <a:r>
            <a:rPr lang="sr-Latn-RS" dirty="0" err="1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enadzor</a:t>
          </a:r>
          <a:r>
            <a:rPr lang="en-US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@</a:t>
          </a:r>
          <a:r>
            <a:rPr lang="en-US" dirty="0" err="1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alsu.gov.rs</a:t>
          </a:r>
          <a:r>
            <a:rPr lang="en-US" dirty="0">
              <a:solidFill>
                <a:schemeClr val="tx1"/>
              </a:solidFill>
            </a:rPr>
            <a:t> </a:t>
          </a:r>
          <a:endParaRPr lang="sr-Cyrl-CS" dirty="0">
            <a:solidFill>
              <a:schemeClr val="tx1"/>
            </a:solidFill>
          </a:endParaRPr>
        </a:p>
      </dgm:t>
    </dgm:pt>
    <dgm:pt modelId="{81FEF1E6-C9B0-492E-85BF-E884292BD976}" type="parTrans" cxnId="{1BB2716C-F3C7-41FC-99DA-47DA7E2F7E49}">
      <dgm:prSet/>
      <dgm:spPr/>
      <dgm:t>
        <a:bodyPr/>
        <a:lstStyle/>
        <a:p>
          <a:endParaRPr lang="sr-Cyrl-CS"/>
        </a:p>
      </dgm:t>
    </dgm:pt>
    <dgm:pt modelId="{7AFECA04-DE5E-4AA6-B9A8-573786DD86A2}" type="sibTrans" cxnId="{1BB2716C-F3C7-41FC-99DA-47DA7E2F7E49}">
      <dgm:prSet/>
      <dgm:spPr/>
      <dgm:t>
        <a:bodyPr/>
        <a:lstStyle/>
        <a:p>
          <a:endParaRPr lang="sr-Cyrl-CS"/>
        </a:p>
      </dgm:t>
    </dgm:pt>
    <dgm:pt modelId="{C483336D-B637-44E1-BADE-D2D970D560EE}">
      <dgm:prSet phldrT="[Text]" phldr="0"/>
      <dgm:spPr/>
      <dgm:t>
        <a:bodyPr/>
        <a:lstStyle/>
        <a:p>
          <a:r>
            <a:rPr lang="sr-Cyrl-RS" dirty="0">
              <a:solidFill>
                <a:schemeClr val="tx1"/>
              </a:solidFill>
            </a:rPr>
            <a:t>Супервизор упућује захтев техничкој подршци</a:t>
          </a:r>
          <a:endParaRPr lang="sr-Cyrl-CS" dirty="0">
            <a:solidFill>
              <a:schemeClr val="tx1"/>
            </a:solidFill>
          </a:endParaRPr>
        </a:p>
      </dgm:t>
    </dgm:pt>
    <dgm:pt modelId="{51C05D7E-9958-4CD4-AF7D-38D5532B9CD5}" type="parTrans" cxnId="{50DFAB76-3C76-4880-8B5E-5EAA79AD3C8D}">
      <dgm:prSet/>
      <dgm:spPr/>
      <dgm:t>
        <a:bodyPr/>
        <a:lstStyle/>
        <a:p>
          <a:endParaRPr lang="sr-Cyrl-CS"/>
        </a:p>
      </dgm:t>
    </dgm:pt>
    <dgm:pt modelId="{A35114E2-CD1D-454D-9B76-FE30FC81CADD}" type="sibTrans" cxnId="{50DFAB76-3C76-4880-8B5E-5EAA79AD3C8D}">
      <dgm:prSet/>
      <dgm:spPr/>
      <dgm:t>
        <a:bodyPr/>
        <a:lstStyle/>
        <a:p>
          <a:endParaRPr lang="sr-Cyrl-CS"/>
        </a:p>
      </dgm:t>
    </dgm:pt>
    <dgm:pt modelId="{D54F8D4C-4D01-4269-8C88-EF47A6309037}">
      <dgm:prSet phldrT="[Text]" phldr="0"/>
      <dgm:spPr/>
      <dgm:t>
        <a:bodyPr/>
        <a:lstStyle/>
        <a:p>
          <a:r>
            <a:rPr lang="sr-Cyrl-RS" dirty="0">
              <a:solidFill>
                <a:schemeClr val="tx1"/>
              </a:solidFill>
            </a:rPr>
            <a:t>Обавештење стечајном управнику</a:t>
          </a:r>
          <a:endParaRPr lang="sr-Cyrl-CS" dirty="0">
            <a:solidFill>
              <a:schemeClr val="tx1"/>
            </a:solidFill>
          </a:endParaRPr>
        </a:p>
      </dgm:t>
    </dgm:pt>
    <dgm:pt modelId="{8CC935A7-71AD-4F31-905C-7E44E1F1323F}" type="parTrans" cxnId="{1A67FD61-0C3C-4DA2-AAC6-E834F9349D8C}">
      <dgm:prSet/>
      <dgm:spPr/>
      <dgm:t>
        <a:bodyPr/>
        <a:lstStyle/>
        <a:p>
          <a:endParaRPr lang="sr-Cyrl-CS"/>
        </a:p>
      </dgm:t>
    </dgm:pt>
    <dgm:pt modelId="{B1A752BB-11A1-4F06-B1EE-0B5C171976D8}" type="sibTrans" cxnId="{1A67FD61-0C3C-4DA2-AAC6-E834F9349D8C}">
      <dgm:prSet/>
      <dgm:spPr/>
      <dgm:t>
        <a:bodyPr/>
        <a:lstStyle/>
        <a:p>
          <a:endParaRPr lang="sr-Cyrl-CS"/>
        </a:p>
      </dgm:t>
    </dgm:pt>
    <dgm:pt modelId="{DB51C000-B869-47F1-A130-C0B07B3B634F}">
      <dgm:prSet phldrT="[Text]"/>
      <dgm:spPr/>
      <dgm:t>
        <a:bodyPr/>
        <a:lstStyle/>
        <a:p>
          <a:r>
            <a:rPr lang="sr-Cyrl-RS" dirty="0">
              <a:solidFill>
                <a:schemeClr val="tx1"/>
              </a:solidFill>
            </a:rPr>
            <a:t>Израда измењеног завршног рачуна</a:t>
          </a:r>
          <a:endParaRPr lang="sr-Cyrl-CS" dirty="0">
            <a:solidFill>
              <a:schemeClr val="tx1"/>
            </a:solidFill>
          </a:endParaRPr>
        </a:p>
      </dgm:t>
    </dgm:pt>
    <dgm:pt modelId="{A647FC7A-8A08-409E-9A4B-4A4EB47972F9}" type="parTrans" cxnId="{2DFAD752-77B7-439D-9888-4E57C9C163C1}">
      <dgm:prSet/>
      <dgm:spPr/>
      <dgm:t>
        <a:bodyPr/>
        <a:lstStyle/>
        <a:p>
          <a:endParaRPr lang="sr-Cyrl-CS"/>
        </a:p>
      </dgm:t>
    </dgm:pt>
    <dgm:pt modelId="{8E8A6E08-4468-4C54-ABD6-EB7A11B78A3D}" type="sibTrans" cxnId="{2DFAD752-77B7-439D-9888-4E57C9C163C1}">
      <dgm:prSet/>
      <dgm:spPr/>
      <dgm:t>
        <a:bodyPr/>
        <a:lstStyle/>
        <a:p>
          <a:endParaRPr lang="sr-Cyrl-CS"/>
        </a:p>
      </dgm:t>
    </dgm:pt>
    <dgm:pt modelId="{4A63F1B6-1AEB-4987-9085-D09549395714}" type="pres">
      <dgm:prSet presAssocID="{342AA80F-A416-472F-AC4B-6F3C22E45CD7}" presName="Name0" presStyleCnt="0">
        <dgm:presLayoutVars>
          <dgm:dir/>
          <dgm:resizeHandles val="exact"/>
        </dgm:presLayoutVars>
      </dgm:prSet>
      <dgm:spPr/>
    </dgm:pt>
    <dgm:pt modelId="{EE12D63B-C26E-487B-A31B-5A65B98135CA}" type="pres">
      <dgm:prSet presAssocID="{342AA80F-A416-472F-AC4B-6F3C22E45CD7}" presName="cycle" presStyleCnt="0"/>
      <dgm:spPr/>
    </dgm:pt>
    <dgm:pt modelId="{2D265590-0DB8-4837-817B-DC8F09338AF8}" type="pres">
      <dgm:prSet presAssocID="{9DB12AF5-0D06-4B30-9551-C8E3A43612E2}" presName="nodeFirstNode" presStyleLbl="node1" presStyleIdx="0" presStyleCnt="5">
        <dgm:presLayoutVars>
          <dgm:bulletEnabled val="1"/>
        </dgm:presLayoutVars>
      </dgm:prSet>
      <dgm:spPr/>
    </dgm:pt>
    <dgm:pt modelId="{24E2968A-7BC7-4DA5-AAE3-73AA24B5087A}" type="pres">
      <dgm:prSet presAssocID="{5032C489-299C-4D94-B4B9-701DADA71D93}" presName="sibTransFirstNode" presStyleLbl="bgShp" presStyleIdx="0" presStyleCnt="1"/>
      <dgm:spPr/>
    </dgm:pt>
    <dgm:pt modelId="{7434473B-5189-433C-BC7C-0A68871D0DA2}" type="pres">
      <dgm:prSet presAssocID="{6E65C490-5E01-4D19-838C-7D73D547431C}" presName="nodeFollowingNodes" presStyleLbl="node1" presStyleIdx="1" presStyleCnt="5">
        <dgm:presLayoutVars>
          <dgm:bulletEnabled val="1"/>
        </dgm:presLayoutVars>
      </dgm:prSet>
      <dgm:spPr/>
    </dgm:pt>
    <dgm:pt modelId="{092DFF77-A80E-49D1-992F-5514147130E0}" type="pres">
      <dgm:prSet presAssocID="{C483336D-B637-44E1-BADE-D2D970D560EE}" presName="nodeFollowingNodes" presStyleLbl="node1" presStyleIdx="2" presStyleCnt="5" custRadScaleRad="101852" custRadScaleInc="-32448">
        <dgm:presLayoutVars>
          <dgm:bulletEnabled val="1"/>
        </dgm:presLayoutVars>
      </dgm:prSet>
      <dgm:spPr/>
    </dgm:pt>
    <dgm:pt modelId="{1BA05389-DC53-45DD-B6A8-6E89F677EC4E}" type="pres">
      <dgm:prSet presAssocID="{D54F8D4C-4D01-4269-8C88-EF47A6309037}" presName="nodeFollowingNodes" presStyleLbl="node1" presStyleIdx="3" presStyleCnt="5" custRadScaleRad="91398" custRadScaleInc="22697">
        <dgm:presLayoutVars>
          <dgm:bulletEnabled val="1"/>
        </dgm:presLayoutVars>
      </dgm:prSet>
      <dgm:spPr/>
    </dgm:pt>
    <dgm:pt modelId="{90410888-5CFA-4C50-A62C-21D3CDDC76F9}" type="pres">
      <dgm:prSet presAssocID="{DB51C000-B869-47F1-A130-C0B07B3B634F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69404714-9A48-45B8-97D0-D24AC60E4883}" type="presOf" srcId="{DB51C000-B869-47F1-A130-C0B07B3B634F}" destId="{90410888-5CFA-4C50-A62C-21D3CDDC76F9}" srcOrd="0" destOrd="0" presId="urn:microsoft.com/office/officeart/2005/8/layout/cycle3"/>
    <dgm:cxn modelId="{3ADCEF19-AEB1-4BE5-A1DE-CB6C9DFD27D2}" type="presOf" srcId="{9DB12AF5-0D06-4B30-9551-C8E3A43612E2}" destId="{2D265590-0DB8-4837-817B-DC8F09338AF8}" srcOrd="0" destOrd="0" presId="urn:microsoft.com/office/officeart/2005/8/layout/cycle3"/>
    <dgm:cxn modelId="{1A67FD61-0C3C-4DA2-AAC6-E834F9349D8C}" srcId="{342AA80F-A416-472F-AC4B-6F3C22E45CD7}" destId="{D54F8D4C-4D01-4269-8C88-EF47A6309037}" srcOrd="3" destOrd="0" parTransId="{8CC935A7-71AD-4F31-905C-7E44E1F1323F}" sibTransId="{B1A752BB-11A1-4F06-B1EE-0B5C171976D8}"/>
    <dgm:cxn modelId="{69580362-656B-4FFE-B4E6-395EA37955B4}" type="presOf" srcId="{6E65C490-5E01-4D19-838C-7D73D547431C}" destId="{7434473B-5189-433C-BC7C-0A68871D0DA2}" srcOrd="0" destOrd="0" presId="urn:microsoft.com/office/officeart/2005/8/layout/cycle3"/>
    <dgm:cxn modelId="{67EF6D65-3893-45A2-BD30-55BA73C1FE8A}" type="presOf" srcId="{D54F8D4C-4D01-4269-8C88-EF47A6309037}" destId="{1BA05389-DC53-45DD-B6A8-6E89F677EC4E}" srcOrd="0" destOrd="0" presId="urn:microsoft.com/office/officeart/2005/8/layout/cycle3"/>
    <dgm:cxn modelId="{1BB2716C-F3C7-41FC-99DA-47DA7E2F7E49}" srcId="{342AA80F-A416-472F-AC4B-6F3C22E45CD7}" destId="{6E65C490-5E01-4D19-838C-7D73D547431C}" srcOrd="1" destOrd="0" parTransId="{81FEF1E6-C9B0-492E-85BF-E884292BD976}" sibTransId="{7AFECA04-DE5E-4AA6-B9A8-573786DD86A2}"/>
    <dgm:cxn modelId="{2DFAD752-77B7-439D-9888-4E57C9C163C1}" srcId="{342AA80F-A416-472F-AC4B-6F3C22E45CD7}" destId="{DB51C000-B869-47F1-A130-C0B07B3B634F}" srcOrd="4" destOrd="0" parTransId="{A647FC7A-8A08-409E-9A4B-4A4EB47972F9}" sibTransId="{8E8A6E08-4468-4C54-ABD6-EB7A11B78A3D}"/>
    <dgm:cxn modelId="{50DFAB76-3C76-4880-8B5E-5EAA79AD3C8D}" srcId="{342AA80F-A416-472F-AC4B-6F3C22E45CD7}" destId="{C483336D-B637-44E1-BADE-D2D970D560EE}" srcOrd="2" destOrd="0" parTransId="{51C05D7E-9958-4CD4-AF7D-38D5532B9CD5}" sibTransId="{A35114E2-CD1D-454D-9B76-FE30FC81CADD}"/>
    <dgm:cxn modelId="{51DA13CC-C1FD-4836-B73C-9E34DE92F57D}" srcId="{342AA80F-A416-472F-AC4B-6F3C22E45CD7}" destId="{9DB12AF5-0D06-4B30-9551-C8E3A43612E2}" srcOrd="0" destOrd="0" parTransId="{13EBA25B-9565-4DFE-9BB8-E2C160ED3E03}" sibTransId="{5032C489-299C-4D94-B4B9-701DADA71D93}"/>
    <dgm:cxn modelId="{BA76CADB-B820-4EC5-9EF0-B87BE1519948}" type="presOf" srcId="{C483336D-B637-44E1-BADE-D2D970D560EE}" destId="{092DFF77-A80E-49D1-992F-5514147130E0}" srcOrd="0" destOrd="0" presId="urn:microsoft.com/office/officeart/2005/8/layout/cycle3"/>
    <dgm:cxn modelId="{465057EC-0792-430E-8080-63204F47758A}" type="presOf" srcId="{5032C489-299C-4D94-B4B9-701DADA71D93}" destId="{24E2968A-7BC7-4DA5-AAE3-73AA24B5087A}" srcOrd="0" destOrd="0" presId="urn:microsoft.com/office/officeart/2005/8/layout/cycle3"/>
    <dgm:cxn modelId="{89144DEE-3C08-40C9-B2A2-37EC3AAF91DA}" type="presOf" srcId="{342AA80F-A416-472F-AC4B-6F3C22E45CD7}" destId="{4A63F1B6-1AEB-4987-9085-D09549395714}" srcOrd="0" destOrd="0" presId="urn:microsoft.com/office/officeart/2005/8/layout/cycle3"/>
    <dgm:cxn modelId="{077027C5-1290-49FF-9386-C1F1D1CC8951}" type="presParOf" srcId="{4A63F1B6-1AEB-4987-9085-D09549395714}" destId="{EE12D63B-C26E-487B-A31B-5A65B98135CA}" srcOrd="0" destOrd="0" presId="urn:microsoft.com/office/officeart/2005/8/layout/cycle3"/>
    <dgm:cxn modelId="{AA107C01-146F-4F61-A73D-E54BA3A6F36F}" type="presParOf" srcId="{EE12D63B-C26E-487B-A31B-5A65B98135CA}" destId="{2D265590-0DB8-4837-817B-DC8F09338AF8}" srcOrd="0" destOrd="0" presId="urn:microsoft.com/office/officeart/2005/8/layout/cycle3"/>
    <dgm:cxn modelId="{B28FED13-7DF9-4834-AE40-C111F4D394A0}" type="presParOf" srcId="{EE12D63B-C26E-487B-A31B-5A65B98135CA}" destId="{24E2968A-7BC7-4DA5-AAE3-73AA24B5087A}" srcOrd="1" destOrd="0" presId="urn:microsoft.com/office/officeart/2005/8/layout/cycle3"/>
    <dgm:cxn modelId="{8D014E6F-638A-4CD3-9379-24DDFFEB2FA2}" type="presParOf" srcId="{EE12D63B-C26E-487B-A31B-5A65B98135CA}" destId="{7434473B-5189-433C-BC7C-0A68871D0DA2}" srcOrd="2" destOrd="0" presId="urn:microsoft.com/office/officeart/2005/8/layout/cycle3"/>
    <dgm:cxn modelId="{7EB9F2DA-9795-4CFB-AD90-0B767CCCF615}" type="presParOf" srcId="{EE12D63B-C26E-487B-A31B-5A65B98135CA}" destId="{092DFF77-A80E-49D1-992F-5514147130E0}" srcOrd="3" destOrd="0" presId="urn:microsoft.com/office/officeart/2005/8/layout/cycle3"/>
    <dgm:cxn modelId="{18ADA876-9C7F-4F9B-A741-9BD14AC1654B}" type="presParOf" srcId="{EE12D63B-C26E-487B-A31B-5A65B98135CA}" destId="{1BA05389-DC53-45DD-B6A8-6E89F677EC4E}" srcOrd="4" destOrd="0" presId="urn:microsoft.com/office/officeart/2005/8/layout/cycle3"/>
    <dgm:cxn modelId="{025EC331-AFCF-4A8F-8A19-D6F1760A65F0}" type="presParOf" srcId="{EE12D63B-C26E-487B-A31B-5A65B98135CA}" destId="{90410888-5CFA-4C50-A62C-21D3CDDC76F9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D5DDC1-6473-4039-84AA-CEEA83D75BC9}" type="doc">
      <dgm:prSet loTypeId="urn:microsoft.com/office/officeart/2005/8/layout/hList7" loCatId="list" qsTypeId="urn:microsoft.com/office/officeart/2005/8/quickstyle/3d1" qsCatId="3D" csTypeId="urn:microsoft.com/office/officeart/2005/8/colors/accent1_1" csCatId="accent1" phldr="1"/>
      <dgm:spPr/>
    </dgm:pt>
    <dgm:pt modelId="{30494A94-BD00-42BB-B388-9A96C68F6C2F}">
      <dgm:prSet phldrT="[Text]" custT="1"/>
      <dgm:spPr/>
      <dgm:t>
        <a:bodyPr/>
        <a:lstStyle/>
        <a:p>
          <a:r>
            <a:rPr lang="sr-Cyrl-R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</a:rPr>
            <a:t>Завршни рачун</a:t>
          </a:r>
          <a:r>
            <a:rPr lang="sr-Cyrl-RS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</a:rPr>
            <a:t> </a:t>
          </a:r>
          <a:r>
            <a:rPr lang="sr-Cyrl-RS" sz="2700" b="1" dirty="0">
              <a:effectLst/>
              <a:latin typeface="+mj-lt"/>
              <a:ea typeface="Times New Roman" panose="02020603050405020304" pitchFamily="18" charset="0"/>
            </a:rPr>
            <a:t>- </a:t>
          </a:r>
          <a:r>
            <a:rPr lang="ru-RU" sz="2700" dirty="0"/>
            <a:t>математика приливи, одливи, деобе.</a:t>
          </a:r>
          <a:endParaRPr lang="sr-Cyrl-CS" sz="2700" dirty="0"/>
        </a:p>
      </dgm:t>
    </dgm:pt>
    <dgm:pt modelId="{D08FD59A-9C64-43DB-8A95-A4ED64A5D741}" type="parTrans" cxnId="{0EDA0AED-2545-4B1D-B583-2EAD355A725C}">
      <dgm:prSet/>
      <dgm:spPr/>
      <dgm:t>
        <a:bodyPr/>
        <a:lstStyle/>
        <a:p>
          <a:endParaRPr lang="sr-Cyrl-CS"/>
        </a:p>
      </dgm:t>
    </dgm:pt>
    <dgm:pt modelId="{1BE77135-91A3-4A50-8C44-41009D0C3404}" type="sibTrans" cxnId="{0EDA0AED-2545-4B1D-B583-2EAD355A725C}">
      <dgm:prSet/>
      <dgm:spPr/>
      <dgm:t>
        <a:bodyPr/>
        <a:lstStyle/>
        <a:p>
          <a:endParaRPr lang="sr-Cyrl-CS"/>
        </a:p>
      </dgm:t>
    </dgm:pt>
    <dgm:pt modelId="{237BE7C4-8365-4C80-B4E8-9F36F5A0E6BE}">
      <dgm:prSet phldrT="[Text]" custT="1"/>
      <dgm:spPr/>
      <dgm:t>
        <a:bodyPr/>
        <a:lstStyle/>
        <a:p>
          <a:r>
            <a:rPr lang="sr-Cyrl-R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</a:rPr>
            <a:t>Завршни извештај </a:t>
          </a:r>
          <a:r>
            <a:rPr lang="sr-Cyrl-RS" sz="2700" b="1" dirty="0">
              <a:effectLst/>
              <a:latin typeface="+mj-lt"/>
              <a:ea typeface="Times New Roman" panose="02020603050405020304" pitchFamily="18" charset="0"/>
            </a:rPr>
            <a:t>– н</a:t>
          </a:r>
          <a:r>
            <a:rPr lang="ru-RU" sz="2700" dirty="0"/>
            <a:t>аратив о току поступка и детаљно образложење завршног рачуна.</a:t>
          </a:r>
          <a:endParaRPr lang="sr-Cyrl-CS" sz="2700" dirty="0"/>
        </a:p>
      </dgm:t>
    </dgm:pt>
    <dgm:pt modelId="{A5B5292A-42E1-4580-B417-B9629B8DAC16}" type="parTrans" cxnId="{234BEA20-29FD-4CAA-A7B8-78F9E966AE67}">
      <dgm:prSet/>
      <dgm:spPr/>
      <dgm:t>
        <a:bodyPr/>
        <a:lstStyle/>
        <a:p>
          <a:endParaRPr lang="sr-Cyrl-CS"/>
        </a:p>
      </dgm:t>
    </dgm:pt>
    <dgm:pt modelId="{7E0B9C62-9AF1-451C-97FB-F9189AF1D1E0}" type="sibTrans" cxnId="{234BEA20-29FD-4CAA-A7B8-78F9E966AE67}">
      <dgm:prSet/>
      <dgm:spPr/>
      <dgm:t>
        <a:bodyPr/>
        <a:lstStyle/>
        <a:p>
          <a:endParaRPr lang="sr-Cyrl-CS"/>
        </a:p>
      </dgm:t>
    </dgm:pt>
    <dgm:pt modelId="{85EC4F05-A5B0-4616-82D5-399B4C6EA3CC}" type="pres">
      <dgm:prSet presAssocID="{D0D5DDC1-6473-4039-84AA-CEEA83D75BC9}" presName="Name0" presStyleCnt="0">
        <dgm:presLayoutVars>
          <dgm:dir/>
          <dgm:resizeHandles val="exact"/>
        </dgm:presLayoutVars>
      </dgm:prSet>
      <dgm:spPr/>
    </dgm:pt>
    <dgm:pt modelId="{1F2C8F63-9526-436B-A624-C38CBCA0727E}" type="pres">
      <dgm:prSet presAssocID="{D0D5DDC1-6473-4039-84AA-CEEA83D75BC9}" presName="fgShape" presStyleLbl="fgShp" presStyleIdx="0" presStyleCnt="1" custScaleX="100822" custScaleY="139944" custLinFactNeighborX="-172" custLinFactNeighborY="-13363"/>
      <dgm:spPr/>
    </dgm:pt>
    <dgm:pt modelId="{531CE099-37A4-46B0-94ED-4E681A3E5C51}" type="pres">
      <dgm:prSet presAssocID="{D0D5DDC1-6473-4039-84AA-CEEA83D75BC9}" presName="linComp" presStyleCnt="0"/>
      <dgm:spPr/>
    </dgm:pt>
    <dgm:pt modelId="{09C7386A-31E1-49C0-AE5C-A8B8152A47FB}" type="pres">
      <dgm:prSet presAssocID="{30494A94-BD00-42BB-B388-9A96C68F6C2F}" presName="compNode" presStyleCnt="0"/>
      <dgm:spPr/>
    </dgm:pt>
    <dgm:pt modelId="{2C090EE3-5622-4340-B5BD-7F1361770EA4}" type="pres">
      <dgm:prSet presAssocID="{30494A94-BD00-42BB-B388-9A96C68F6C2F}" presName="bkgdShape" presStyleLbl="node1" presStyleIdx="0" presStyleCnt="2" custLinFactNeighborX="796" custLinFactNeighborY="969"/>
      <dgm:spPr/>
    </dgm:pt>
    <dgm:pt modelId="{DC98F0C0-B0DE-4589-ACE0-F7F408CB1E7A}" type="pres">
      <dgm:prSet presAssocID="{30494A94-BD00-42BB-B388-9A96C68F6C2F}" presName="nodeTx" presStyleLbl="node1" presStyleIdx="0" presStyleCnt="2">
        <dgm:presLayoutVars>
          <dgm:bulletEnabled val="1"/>
        </dgm:presLayoutVars>
      </dgm:prSet>
      <dgm:spPr/>
    </dgm:pt>
    <dgm:pt modelId="{CDF8FA30-0520-4F6D-B5A8-4A680C75965A}" type="pres">
      <dgm:prSet presAssocID="{30494A94-BD00-42BB-B388-9A96C68F6C2F}" presName="invisiNode" presStyleLbl="node1" presStyleIdx="0" presStyleCnt="2"/>
      <dgm:spPr/>
    </dgm:pt>
    <dgm:pt modelId="{B469A935-4534-4161-8F08-64E75007AE26}" type="pres">
      <dgm:prSet presAssocID="{30494A94-BD00-42BB-B388-9A96C68F6C2F}" presName="imagNode" presStyleLbl="fgImgPlace1" presStyleIdx="0" presStyleCnt="2" custScaleX="86548" custScaleY="79455" custLinFactNeighborX="-1874" custLinFactNeighborY="549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lculator"/>
        </a:ext>
      </dgm:extLst>
    </dgm:pt>
    <dgm:pt modelId="{82E43A59-1784-4837-A094-888BB039180F}" type="pres">
      <dgm:prSet presAssocID="{1BE77135-91A3-4A50-8C44-41009D0C3404}" presName="sibTrans" presStyleLbl="sibTrans2D1" presStyleIdx="0" presStyleCnt="0"/>
      <dgm:spPr/>
    </dgm:pt>
    <dgm:pt modelId="{3FA46772-3041-486D-9A57-30A56569AE60}" type="pres">
      <dgm:prSet presAssocID="{237BE7C4-8365-4C80-B4E8-9F36F5A0E6BE}" presName="compNode" presStyleCnt="0"/>
      <dgm:spPr/>
    </dgm:pt>
    <dgm:pt modelId="{3161B79F-9330-41FF-B09C-5C112A3EA3BB}" type="pres">
      <dgm:prSet presAssocID="{237BE7C4-8365-4C80-B4E8-9F36F5A0E6BE}" presName="bkgdShape" presStyleLbl="node1" presStyleIdx="1" presStyleCnt="2"/>
      <dgm:spPr/>
    </dgm:pt>
    <dgm:pt modelId="{FDB23EF9-C7C7-4D0F-A143-CD5436FBD0F2}" type="pres">
      <dgm:prSet presAssocID="{237BE7C4-8365-4C80-B4E8-9F36F5A0E6BE}" presName="nodeTx" presStyleLbl="node1" presStyleIdx="1" presStyleCnt="2">
        <dgm:presLayoutVars>
          <dgm:bulletEnabled val="1"/>
        </dgm:presLayoutVars>
      </dgm:prSet>
      <dgm:spPr/>
    </dgm:pt>
    <dgm:pt modelId="{A4B270BE-2C87-430E-9F43-39069E066518}" type="pres">
      <dgm:prSet presAssocID="{237BE7C4-8365-4C80-B4E8-9F36F5A0E6BE}" presName="invisiNode" presStyleLbl="node1" presStyleIdx="1" presStyleCnt="2"/>
      <dgm:spPr/>
    </dgm:pt>
    <dgm:pt modelId="{CFD5C551-149D-4C56-9AD8-17EC8A0BCD87}" type="pres">
      <dgm:prSet presAssocID="{237BE7C4-8365-4C80-B4E8-9F36F5A0E6BE}" presName="imagNode" presStyleLbl="fgImgPlace1" presStyleIdx="1" presStyleCnt="2" custScaleX="85516" custScaleY="79455" custLinFactNeighborY="5000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</dgm:ptLst>
  <dgm:cxnLst>
    <dgm:cxn modelId="{234BEA20-29FD-4CAA-A7B8-78F9E966AE67}" srcId="{D0D5DDC1-6473-4039-84AA-CEEA83D75BC9}" destId="{237BE7C4-8365-4C80-B4E8-9F36F5A0E6BE}" srcOrd="1" destOrd="0" parTransId="{A5B5292A-42E1-4580-B417-B9629B8DAC16}" sibTransId="{7E0B9C62-9AF1-451C-97FB-F9189AF1D1E0}"/>
    <dgm:cxn modelId="{92928633-6795-4910-81EC-AAC2212CAD41}" type="presOf" srcId="{30494A94-BD00-42BB-B388-9A96C68F6C2F}" destId="{2C090EE3-5622-4340-B5BD-7F1361770EA4}" srcOrd="0" destOrd="0" presId="urn:microsoft.com/office/officeart/2005/8/layout/hList7"/>
    <dgm:cxn modelId="{D5A56E55-864E-436C-9961-26DFA8D0CB18}" type="presOf" srcId="{237BE7C4-8365-4C80-B4E8-9F36F5A0E6BE}" destId="{FDB23EF9-C7C7-4D0F-A143-CD5436FBD0F2}" srcOrd="1" destOrd="0" presId="urn:microsoft.com/office/officeart/2005/8/layout/hList7"/>
    <dgm:cxn modelId="{0A33F97C-11C4-4492-BA21-4B16BEF12AD2}" type="presOf" srcId="{1BE77135-91A3-4A50-8C44-41009D0C3404}" destId="{82E43A59-1784-4837-A094-888BB039180F}" srcOrd="0" destOrd="0" presId="urn:microsoft.com/office/officeart/2005/8/layout/hList7"/>
    <dgm:cxn modelId="{3404CF9F-023F-4408-AFA2-1251430F43B2}" type="presOf" srcId="{D0D5DDC1-6473-4039-84AA-CEEA83D75BC9}" destId="{85EC4F05-A5B0-4616-82D5-399B4C6EA3CC}" srcOrd="0" destOrd="0" presId="urn:microsoft.com/office/officeart/2005/8/layout/hList7"/>
    <dgm:cxn modelId="{8D8FC0A7-DF63-4E2C-BF49-FF5C5E4E01A6}" type="presOf" srcId="{30494A94-BD00-42BB-B388-9A96C68F6C2F}" destId="{DC98F0C0-B0DE-4589-ACE0-F7F408CB1E7A}" srcOrd="1" destOrd="0" presId="urn:microsoft.com/office/officeart/2005/8/layout/hList7"/>
    <dgm:cxn modelId="{5EC0C7D4-F1DA-4B2D-8283-35293A87EE35}" type="presOf" srcId="{237BE7C4-8365-4C80-B4E8-9F36F5A0E6BE}" destId="{3161B79F-9330-41FF-B09C-5C112A3EA3BB}" srcOrd="0" destOrd="0" presId="urn:microsoft.com/office/officeart/2005/8/layout/hList7"/>
    <dgm:cxn modelId="{0EDA0AED-2545-4B1D-B583-2EAD355A725C}" srcId="{D0D5DDC1-6473-4039-84AA-CEEA83D75BC9}" destId="{30494A94-BD00-42BB-B388-9A96C68F6C2F}" srcOrd="0" destOrd="0" parTransId="{D08FD59A-9C64-43DB-8A95-A4ED64A5D741}" sibTransId="{1BE77135-91A3-4A50-8C44-41009D0C3404}"/>
    <dgm:cxn modelId="{27C58B02-9EB1-4570-935F-C536F95C8689}" type="presParOf" srcId="{85EC4F05-A5B0-4616-82D5-399B4C6EA3CC}" destId="{1F2C8F63-9526-436B-A624-C38CBCA0727E}" srcOrd="0" destOrd="0" presId="urn:microsoft.com/office/officeart/2005/8/layout/hList7"/>
    <dgm:cxn modelId="{059FCB1B-A485-4F29-BA53-30007F79B7BE}" type="presParOf" srcId="{85EC4F05-A5B0-4616-82D5-399B4C6EA3CC}" destId="{531CE099-37A4-46B0-94ED-4E681A3E5C51}" srcOrd="1" destOrd="0" presId="urn:microsoft.com/office/officeart/2005/8/layout/hList7"/>
    <dgm:cxn modelId="{AD6EF9A6-1441-4613-8095-899559DFE201}" type="presParOf" srcId="{531CE099-37A4-46B0-94ED-4E681A3E5C51}" destId="{09C7386A-31E1-49C0-AE5C-A8B8152A47FB}" srcOrd="0" destOrd="0" presId="urn:microsoft.com/office/officeart/2005/8/layout/hList7"/>
    <dgm:cxn modelId="{32D46638-F0B5-40BB-BB3C-9F0CBEB5F8DD}" type="presParOf" srcId="{09C7386A-31E1-49C0-AE5C-A8B8152A47FB}" destId="{2C090EE3-5622-4340-B5BD-7F1361770EA4}" srcOrd="0" destOrd="0" presId="urn:microsoft.com/office/officeart/2005/8/layout/hList7"/>
    <dgm:cxn modelId="{4918ABF4-07A1-44B7-90DF-3C43B2323BEE}" type="presParOf" srcId="{09C7386A-31E1-49C0-AE5C-A8B8152A47FB}" destId="{DC98F0C0-B0DE-4589-ACE0-F7F408CB1E7A}" srcOrd="1" destOrd="0" presId="urn:microsoft.com/office/officeart/2005/8/layout/hList7"/>
    <dgm:cxn modelId="{A9C3555D-61C0-4157-922F-CDFCEAD5F642}" type="presParOf" srcId="{09C7386A-31E1-49C0-AE5C-A8B8152A47FB}" destId="{CDF8FA30-0520-4F6D-B5A8-4A680C75965A}" srcOrd="2" destOrd="0" presId="urn:microsoft.com/office/officeart/2005/8/layout/hList7"/>
    <dgm:cxn modelId="{8BAFB696-0802-4705-8206-795AD2D17974}" type="presParOf" srcId="{09C7386A-31E1-49C0-AE5C-A8B8152A47FB}" destId="{B469A935-4534-4161-8F08-64E75007AE26}" srcOrd="3" destOrd="0" presId="urn:microsoft.com/office/officeart/2005/8/layout/hList7"/>
    <dgm:cxn modelId="{262CFD97-0054-4C46-9B88-D4B6A3DC0DC1}" type="presParOf" srcId="{531CE099-37A4-46B0-94ED-4E681A3E5C51}" destId="{82E43A59-1784-4837-A094-888BB039180F}" srcOrd="1" destOrd="0" presId="urn:microsoft.com/office/officeart/2005/8/layout/hList7"/>
    <dgm:cxn modelId="{0927CB32-3E15-4411-A0AD-DA5869A34CC1}" type="presParOf" srcId="{531CE099-37A4-46B0-94ED-4E681A3E5C51}" destId="{3FA46772-3041-486D-9A57-30A56569AE60}" srcOrd="2" destOrd="0" presId="urn:microsoft.com/office/officeart/2005/8/layout/hList7"/>
    <dgm:cxn modelId="{AEE6B6DB-0E13-4588-8E8E-FC3415893666}" type="presParOf" srcId="{3FA46772-3041-486D-9A57-30A56569AE60}" destId="{3161B79F-9330-41FF-B09C-5C112A3EA3BB}" srcOrd="0" destOrd="0" presId="urn:microsoft.com/office/officeart/2005/8/layout/hList7"/>
    <dgm:cxn modelId="{E91572AA-04F1-421D-A532-CBF454EE8EE9}" type="presParOf" srcId="{3FA46772-3041-486D-9A57-30A56569AE60}" destId="{FDB23EF9-C7C7-4D0F-A143-CD5436FBD0F2}" srcOrd="1" destOrd="0" presId="urn:microsoft.com/office/officeart/2005/8/layout/hList7"/>
    <dgm:cxn modelId="{67CCD2D1-5112-4784-8EE6-672E56AE1B03}" type="presParOf" srcId="{3FA46772-3041-486D-9A57-30A56569AE60}" destId="{A4B270BE-2C87-430E-9F43-39069E066518}" srcOrd="2" destOrd="0" presId="urn:microsoft.com/office/officeart/2005/8/layout/hList7"/>
    <dgm:cxn modelId="{CEB96D72-0FD1-4C11-8146-41A0C654B7CB}" type="presParOf" srcId="{3FA46772-3041-486D-9A57-30A56569AE60}" destId="{CFD5C551-149D-4C56-9AD8-17EC8A0BCD8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8E24F5-EA86-44C7-895B-78D025A3C857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r-Latn-RS"/>
        </a:p>
      </dgm:t>
    </dgm:pt>
    <dgm:pt modelId="{781E632C-6A60-4D5E-B764-127FD0586011}">
      <dgm:prSet phldrT="[Text]" phldr="0" custT="1"/>
      <dgm:spPr/>
      <dgm:t>
        <a:bodyPr/>
        <a:lstStyle/>
        <a:p>
          <a:r>
            <a:rPr lang="sr-Cyrl-RS" sz="2000" dirty="0"/>
            <a:t>Основ за расподелу</a:t>
          </a:r>
          <a:endParaRPr lang="sr-Latn-RS" sz="2000" dirty="0"/>
        </a:p>
      </dgm:t>
    </dgm:pt>
    <dgm:pt modelId="{9BC7D769-5FE6-4D1F-9F43-A2247ADE8C87}" type="parTrans" cxnId="{60DF320F-46AB-45DD-A5C8-460E7C1D105C}">
      <dgm:prSet/>
      <dgm:spPr/>
      <dgm:t>
        <a:bodyPr/>
        <a:lstStyle/>
        <a:p>
          <a:endParaRPr lang="sr-Latn-RS"/>
        </a:p>
      </dgm:t>
    </dgm:pt>
    <dgm:pt modelId="{F24E70A2-B8A1-401A-979B-2166A5174F0A}" type="sibTrans" cxnId="{60DF320F-46AB-45DD-A5C8-460E7C1D105C}">
      <dgm:prSet/>
      <dgm:spPr/>
      <dgm:t>
        <a:bodyPr/>
        <a:lstStyle/>
        <a:p>
          <a:endParaRPr lang="sr-Latn-RS"/>
        </a:p>
      </dgm:t>
    </dgm:pt>
    <dgm:pt modelId="{323DFEC4-9F9B-42F5-ACAC-3D1A3741B466}">
      <dgm:prSet phldrT="[Text]" phldr="0" custT="1"/>
      <dgm:spPr/>
      <dgm:t>
        <a:bodyPr/>
        <a:lstStyle/>
        <a:p>
          <a:r>
            <a:rPr lang="sr-Cyrl-RS" sz="1400" dirty="0"/>
            <a:t>Номинална вредност потраживања/имовине</a:t>
          </a:r>
          <a:endParaRPr lang="sr-Latn-RS" sz="1400" dirty="0"/>
        </a:p>
      </dgm:t>
    </dgm:pt>
    <dgm:pt modelId="{3A1AAE1F-2CE9-48A0-9A1E-6D41ACF5000B}" type="parTrans" cxnId="{57598A7A-3866-42F8-8B6F-36AF11921E69}">
      <dgm:prSet/>
      <dgm:spPr/>
      <dgm:t>
        <a:bodyPr/>
        <a:lstStyle/>
        <a:p>
          <a:endParaRPr lang="sr-Latn-RS"/>
        </a:p>
      </dgm:t>
    </dgm:pt>
    <dgm:pt modelId="{19209383-4B39-44A2-B2FD-C66AA04ED2CD}" type="sibTrans" cxnId="{57598A7A-3866-42F8-8B6F-36AF11921E69}">
      <dgm:prSet/>
      <dgm:spPr/>
      <dgm:t>
        <a:bodyPr/>
        <a:lstStyle/>
        <a:p>
          <a:endParaRPr lang="sr-Latn-RS"/>
        </a:p>
      </dgm:t>
    </dgm:pt>
    <dgm:pt modelId="{77B8C8B4-61C5-4637-9516-67BB98DCB45F}">
      <dgm:prSet phldrT="[Text]" phldr="0" custT="1"/>
      <dgm:spPr/>
      <dgm:t>
        <a:bodyPr/>
        <a:lstStyle/>
        <a:p>
          <a:r>
            <a:rPr lang="sr-Cyrl-RS" sz="2000" dirty="0"/>
            <a:t>Ефекти расподеле</a:t>
          </a:r>
          <a:endParaRPr lang="sr-Latn-RS" sz="2000" dirty="0"/>
        </a:p>
      </dgm:t>
    </dgm:pt>
    <dgm:pt modelId="{4CDE6127-8F8E-41CE-9BAA-D0849452F540}" type="parTrans" cxnId="{FAF983F5-C1FE-477F-AAA7-FB5B3B4C2967}">
      <dgm:prSet/>
      <dgm:spPr/>
      <dgm:t>
        <a:bodyPr/>
        <a:lstStyle/>
        <a:p>
          <a:endParaRPr lang="sr-Latn-RS"/>
        </a:p>
      </dgm:t>
    </dgm:pt>
    <dgm:pt modelId="{DBA0EFC4-3980-4B77-922E-7BC5B72274F5}" type="sibTrans" cxnId="{FAF983F5-C1FE-477F-AAA7-FB5B3B4C2967}">
      <dgm:prSet/>
      <dgm:spPr/>
      <dgm:t>
        <a:bodyPr/>
        <a:lstStyle/>
        <a:p>
          <a:endParaRPr lang="sr-Latn-RS"/>
        </a:p>
      </dgm:t>
    </dgm:pt>
    <dgm:pt modelId="{74885761-D3C7-411C-89CC-E8B068ECB466}">
      <dgm:prSet phldrT="[Text]" phldr="0" custT="1"/>
      <dgm:spPr/>
      <dgm:t>
        <a:bodyPr/>
        <a:lstStyle/>
        <a:p>
          <a:r>
            <a:rPr lang="sr-Cyrl-RS" sz="1400" dirty="0"/>
            <a:t>Утврђена потраживања поверилаца</a:t>
          </a:r>
          <a:endParaRPr lang="sr-Latn-RS" sz="1400" dirty="0"/>
        </a:p>
      </dgm:t>
    </dgm:pt>
    <dgm:pt modelId="{77B536BF-B553-4E44-B5A1-B149DCB7D7B6}" type="parTrans" cxnId="{4DBC143D-4B53-47A1-BD1A-F125D31B2D03}">
      <dgm:prSet/>
      <dgm:spPr/>
      <dgm:t>
        <a:bodyPr/>
        <a:lstStyle/>
        <a:p>
          <a:endParaRPr lang="sr-Latn-RS"/>
        </a:p>
      </dgm:t>
    </dgm:pt>
    <dgm:pt modelId="{A2BA1A6E-2FF1-4D51-A1C5-E2239CACCA7A}" type="sibTrans" cxnId="{4DBC143D-4B53-47A1-BD1A-F125D31B2D03}">
      <dgm:prSet/>
      <dgm:spPr/>
      <dgm:t>
        <a:bodyPr/>
        <a:lstStyle/>
        <a:p>
          <a:endParaRPr lang="sr-Latn-RS"/>
        </a:p>
      </dgm:t>
    </dgm:pt>
    <dgm:pt modelId="{52039E66-3B0D-4F20-B7A5-09CC9AA22AE3}">
      <dgm:prSet phldrT="[Text]" phldr="0" custT="1"/>
      <dgm:spPr/>
      <dgm:t>
        <a:bodyPr/>
        <a:lstStyle/>
        <a:p>
          <a:r>
            <a:rPr lang="sr-Cyrl-RS" sz="1400" dirty="0"/>
            <a:t>% намирења поверилаца у досадашњем току поступка</a:t>
          </a:r>
          <a:endParaRPr lang="sr-Latn-RS" sz="1400" dirty="0"/>
        </a:p>
      </dgm:t>
    </dgm:pt>
    <dgm:pt modelId="{6DB39E84-410B-4645-BB4F-41234F3325E5}" type="parTrans" cxnId="{CE937BD5-4C5A-45A2-AE72-DE89823125C5}">
      <dgm:prSet/>
      <dgm:spPr/>
      <dgm:t>
        <a:bodyPr/>
        <a:lstStyle/>
        <a:p>
          <a:endParaRPr lang="sr-Latn-RS"/>
        </a:p>
      </dgm:t>
    </dgm:pt>
    <dgm:pt modelId="{010E0ABC-9A9A-4C22-87E9-D9774767D598}" type="sibTrans" cxnId="{CE937BD5-4C5A-45A2-AE72-DE89823125C5}">
      <dgm:prSet/>
      <dgm:spPr/>
      <dgm:t>
        <a:bodyPr/>
        <a:lstStyle/>
        <a:p>
          <a:endParaRPr lang="sr-Latn-RS"/>
        </a:p>
      </dgm:t>
    </dgm:pt>
    <dgm:pt modelId="{FF72AE68-B7BE-4A63-A45B-568C1C4C76E1}">
      <dgm:prSet phldrT="[Text]" phldr="0" custT="1"/>
      <dgm:spPr/>
      <dgm:t>
        <a:bodyPr/>
        <a:lstStyle/>
        <a:p>
          <a:r>
            <a:rPr lang="sr-Cyrl-RS" sz="1400" dirty="0"/>
            <a:t>% учешћа сваког појединачног потраживања повериоца у укупним </a:t>
          </a:r>
          <a:endParaRPr lang="sr-Latn-RS" sz="1400" dirty="0"/>
        </a:p>
      </dgm:t>
    </dgm:pt>
    <dgm:pt modelId="{7C0C4778-379A-4E73-9168-F5F66F3BBAE1}" type="parTrans" cxnId="{4CE228DA-B424-42EE-B45F-502EF6525EC2}">
      <dgm:prSet/>
      <dgm:spPr/>
      <dgm:t>
        <a:bodyPr/>
        <a:lstStyle/>
        <a:p>
          <a:endParaRPr lang="sr-Latn-RS"/>
        </a:p>
      </dgm:t>
    </dgm:pt>
    <dgm:pt modelId="{DA5A68D9-BABC-41B3-A64F-EE4596253BA9}" type="sibTrans" cxnId="{4CE228DA-B424-42EE-B45F-502EF6525EC2}">
      <dgm:prSet/>
      <dgm:spPr/>
      <dgm:t>
        <a:bodyPr/>
        <a:lstStyle/>
        <a:p>
          <a:endParaRPr lang="sr-Latn-RS"/>
        </a:p>
      </dgm:t>
    </dgm:pt>
    <dgm:pt modelId="{5946737F-F618-4F90-A920-2C4BF5ACCAC7}">
      <dgm:prSet custT="1"/>
      <dgm:spPr/>
      <dgm:t>
        <a:bodyPr/>
        <a:lstStyle/>
        <a:p>
          <a:r>
            <a:rPr lang="sr-Cyrl-RS" sz="1400" dirty="0"/>
            <a:t>Остварен % намирења преносом</a:t>
          </a:r>
          <a:endParaRPr lang="sr-Latn-RS" sz="1400" dirty="0"/>
        </a:p>
      </dgm:t>
    </dgm:pt>
    <dgm:pt modelId="{D87EF62D-1A23-4E39-A4A5-3D3D9F9F7068}" type="parTrans" cxnId="{E5F8D8FA-C550-4E3C-82C8-28D3FD7D548A}">
      <dgm:prSet/>
      <dgm:spPr/>
      <dgm:t>
        <a:bodyPr/>
        <a:lstStyle/>
        <a:p>
          <a:endParaRPr lang="sr-Latn-RS"/>
        </a:p>
      </dgm:t>
    </dgm:pt>
    <dgm:pt modelId="{68CFA2EF-3375-476D-8F03-A45841E5DCEE}" type="sibTrans" cxnId="{E5F8D8FA-C550-4E3C-82C8-28D3FD7D548A}">
      <dgm:prSet/>
      <dgm:spPr/>
      <dgm:t>
        <a:bodyPr/>
        <a:lstStyle/>
        <a:p>
          <a:endParaRPr lang="sr-Latn-RS"/>
        </a:p>
      </dgm:t>
    </dgm:pt>
    <dgm:pt modelId="{74E44782-B586-4225-A7D8-EEF5AB7258D4}">
      <dgm:prSet custT="1"/>
      <dgm:spPr/>
      <dgm:t>
        <a:bodyPr/>
        <a:lstStyle/>
        <a:p>
          <a:r>
            <a:rPr lang="sr-Cyrl-RS" sz="1400" dirty="0"/>
            <a:t> Намирење номинално/удео у имовини</a:t>
          </a:r>
          <a:endParaRPr lang="sr-Latn-RS" sz="1400" dirty="0"/>
        </a:p>
      </dgm:t>
    </dgm:pt>
    <dgm:pt modelId="{FEF0D8D3-23F7-496B-9FA0-7A723CF0E7EB}" type="parTrans" cxnId="{002F81C3-7BC4-4637-BA44-41D2892B8856}">
      <dgm:prSet/>
      <dgm:spPr/>
      <dgm:t>
        <a:bodyPr/>
        <a:lstStyle/>
        <a:p>
          <a:endParaRPr lang="sr-Latn-RS"/>
        </a:p>
      </dgm:t>
    </dgm:pt>
    <dgm:pt modelId="{4B300FD9-07CE-49FE-8B71-38CEFA7C1E67}" type="sibTrans" cxnId="{002F81C3-7BC4-4637-BA44-41D2892B8856}">
      <dgm:prSet/>
      <dgm:spPr/>
      <dgm:t>
        <a:bodyPr/>
        <a:lstStyle/>
        <a:p>
          <a:endParaRPr lang="sr-Latn-RS"/>
        </a:p>
      </dgm:t>
    </dgm:pt>
    <dgm:pt modelId="{497D3EF8-C60F-437E-AB33-533D5DFB7E9D}">
      <dgm:prSet custT="1"/>
      <dgm:spPr/>
      <dgm:t>
        <a:bodyPr/>
        <a:lstStyle/>
        <a:p>
          <a:r>
            <a:rPr lang="sr-Cyrl-RS" sz="1400" dirty="0"/>
            <a:t>% укупног намирења поверилаца</a:t>
          </a:r>
          <a:endParaRPr lang="sr-Latn-RS" sz="1400" dirty="0"/>
        </a:p>
      </dgm:t>
    </dgm:pt>
    <dgm:pt modelId="{1A732210-D2AA-4F05-8086-B4C0D4C91303}" type="parTrans" cxnId="{76418943-6A1A-42A5-89EE-63B6B237652D}">
      <dgm:prSet/>
      <dgm:spPr/>
      <dgm:t>
        <a:bodyPr/>
        <a:lstStyle/>
        <a:p>
          <a:endParaRPr lang="sr-Latn-RS"/>
        </a:p>
      </dgm:t>
    </dgm:pt>
    <dgm:pt modelId="{18AF5DAE-04F0-4080-8858-388043A38C0F}" type="sibTrans" cxnId="{76418943-6A1A-42A5-89EE-63B6B237652D}">
      <dgm:prSet/>
      <dgm:spPr/>
      <dgm:t>
        <a:bodyPr/>
        <a:lstStyle/>
        <a:p>
          <a:endParaRPr lang="sr-Latn-RS"/>
        </a:p>
      </dgm:t>
    </dgm:pt>
    <dgm:pt modelId="{A058156E-BC85-4419-9CD3-D2E9BBD1CA58}">
      <dgm:prSet custT="1"/>
      <dgm:spPr/>
      <dgm:t>
        <a:bodyPr/>
        <a:lstStyle/>
        <a:p>
          <a:r>
            <a:rPr lang="sr-Cyrl-RS" sz="1400" dirty="0"/>
            <a:t>Преостала ненамирена потраживања поверилаца</a:t>
          </a:r>
          <a:endParaRPr lang="sr-Latn-RS" sz="1400" dirty="0"/>
        </a:p>
      </dgm:t>
    </dgm:pt>
    <dgm:pt modelId="{251DF10A-DB28-44D8-8AA8-A268AB521565}" type="parTrans" cxnId="{EADD787E-2BA5-40A2-B834-D44FA826C8F5}">
      <dgm:prSet/>
      <dgm:spPr/>
      <dgm:t>
        <a:bodyPr/>
        <a:lstStyle/>
        <a:p>
          <a:endParaRPr lang="sr-Latn-RS"/>
        </a:p>
      </dgm:t>
    </dgm:pt>
    <dgm:pt modelId="{4993B361-7164-48E7-926F-80C53A300A6C}" type="sibTrans" cxnId="{EADD787E-2BA5-40A2-B834-D44FA826C8F5}">
      <dgm:prSet/>
      <dgm:spPr/>
      <dgm:t>
        <a:bodyPr/>
        <a:lstStyle/>
        <a:p>
          <a:endParaRPr lang="sr-Latn-RS"/>
        </a:p>
      </dgm:t>
    </dgm:pt>
    <dgm:pt modelId="{CF70D7F0-24EA-4399-B08E-08CD3B5F124B}" type="pres">
      <dgm:prSet presAssocID="{F38E24F5-EA86-44C7-895B-78D025A3C857}" presName="linearFlow" presStyleCnt="0">
        <dgm:presLayoutVars>
          <dgm:dir/>
          <dgm:animLvl val="lvl"/>
          <dgm:resizeHandles val="exact"/>
        </dgm:presLayoutVars>
      </dgm:prSet>
      <dgm:spPr/>
    </dgm:pt>
    <dgm:pt modelId="{ED9C375A-8283-4CE7-8342-040C3F8AE7CC}" type="pres">
      <dgm:prSet presAssocID="{781E632C-6A60-4D5E-B764-127FD0586011}" presName="composite" presStyleCnt="0"/>
      <dgm:spPr/>
    </dgm:pt>
    <dgm:pt modelId="{39A0A398-C853-403E-81C0-569371AC5B3B}" type="pres">
      <dgm:prSet presAssocID="{781E632C-6A60-4D5E-B764-127FD0586011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502CF846-AD93-4AE0-88AE-B5006A93A07B}" type="pres">
      <dgm:prSet presAssocID="{781E632C-6A60-4D5E-B764-127FD0586011}" presName="parSh" presStyleLbl="node1" presStyleIdx="0" presStyleCnt="2"/>
      <dgm:spPr/>
    </dgm:pt>
    <dgm:pt modelId="{8A0889AB-4D0F-40E9-8F57-1B1FE99669CD}" type="pres">
      <dgm:prSet presAssocID="{781E632C-6A60-4D5E-B764-127FD0586011}" presName="desTx" presStyleLbl="fgAcc1" presStyleIdx="0" presStyleCnt="2">
        <dgm:presLayoutVars>
          <dgm:bulletEnabled val="1"/>
        </dgm:presLayoutVars>
      </dgm:prSet>
      <dgm:spPr/>
    </dgm:pt>
    <dgm:pt modelId="{AA8B78E7-D4D9-4A76-9CCC-CB2FAA210F28}" type="pres">
      <dgm:prSet presAssocID="{F24E70A2-B8A1-401A-979B-2166A5174F0A}" presName="sibTrans" presStyleLbl="sibTrans2D1" presStyleIdx="0" presStyleCnt="1"/>
      <dgm:spPr/>
    </dgm:pt>
    <dgm:pt modelId="{E52194B2-CC56-45BF-AFEB-FFC547FCC5F4}" type="pres">
      <dgm:prSet presAssocID="{F24E70A2-B8A1-401A-979B-2166A5174F0A}" presName="connTx" presStyleLbl="sibTrans2D1" presStyleIdx="0" presStyleCnt="1"/>
      <dgm:spPr/>
    </dgm:pt>
    <dgm:pt modelId="{703B4D51-E3E1-420E-8CB9-30B3D5860245}" type="pres">
      <dgm:prSet presAssocID="{77B8C8B4-61C5-4637-9516-67BB98DCB45F}" presName="composite" presStyleCnt="0"/>
      <dgm:spPr/>
    </dgm:pt>
    <dgm:pt modelId="{EAFE4CBF-4608-46DE-93EB-B93E6830740A}" type="pres">
      <dgm:prSet presAssocID="{77B8C8B4-61C5-4637-9516-67BB98DCB45F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B18EBDEB-1EA5-4E93-AF3C-075AEE35BC6C}" type="pres">
      <dgm:prSet presAssocID="{77B8C8B4-61C5-4637-9516-67BB98DCB45F}" presName="parSh" presStyleLbl="node1" presStyleIdx="1" presStyleCnt="2"/>
      <dgm:spPr/>
    </dgm:pt>
    <dgm:pt modelId="{82F74CE3-A2EB-4609-ADBF-A08C8F04402E}" type="pres">
      <dgm:prSet presAssocID="{77B8C8B4-61C5-4637-9516-67BB98DCB45F}" presName="desTx" presStyleLbl="fgAcc1" presStyleIdx="1" presStyleCnt="2">
        <dgm:presLayoutVars>
          <dgm:bulletEnabled val="1"/>
        </dgm:presLayoutVars>
      </dgm:prSet>
      <dgm:spPr/>
    </dgm:pt>
  </dgm:ptLst>
  <dgm:cxnLst>
    <dgm:cxn modelId="{60DF320F-46AB-45DD-A5C8-460E7C1D105C}" srcId="{F38E24F5-EA86-44C7-895B-78D025A3C857}" destId="{781E632C-6A60-4D5E-B764-127FD0586011}" srcOrd="0" destOrd="0" parTransId="{9BC7D769-5FE6-4D1F-9F43-A2247ADE8C87}" sibTransId="{F24E70A2-B8A1-401A-979B-2166A5174F0A}"/>
    <dgm:cxn modelId="{3C743F1B-6AFC-4592-A29D-A7EF1FD6321E}" type="presOf" srcId="{781E632C-6A60-4D5E-B764-127FD0586011}" destId="{39A0A398-C853-403E-81C0-569371AC5B3B}" srcOrd="0" destOrd="0" presId="urn:microsoft.com/office/officeart/2005/8/layout/process3"/>
    <dgm:cxn modelId="{3DAE7922-F795-4D88-B788-5951CE27FEC1}" type="presOf" srcId="{F38E24F5-EA86-44C7-895B-78D025A3C857}" destId="{CF70D7F0-24EA-4399-B08E-08CD3B5F124B}" srcOrd="0" destOrd="0" presId="urn:microsoft.com/office/officeart/2005/8/layout/process3"/>
    <dgm:cxn modelId="{4DBC143D-4B53-47A1-BD1A-F125D31B2D03}" srcId="{781E632C-6A60-4D5E-B764-127FD0586011}" destId="{74885761-D3C7-411C-89CC-E8B068ECB466}" srcOrd="1" destOrd="0" parTransId="{77B536BF-B553-4E44-B5A1-B149DCB7D7B6}" sibTransId="{A2BA1A6E-2FF1-4D51-A1C5-E2239CACCA7A}"/>
    <dgm:cxn modelId="{BD5AA361-F293-455B-9997-C389BF9473E8}" type="presOf" srcId="{497D3EF8-C60F-437E-AB33-533D5DFB7E9D}" destId="{82F74CE3-A2EB-4609-ADBF-A08C8F04402E}" srcOrd="0" destOrd="3" presId="urn:microsoft.com/office/officeart/2005/8/layout/process3"/>
    <dgm:cxn modelId="{76418943-6A1A-42A5-89EE-63B6B237652D}" srcId="{77B8C8B4-61C5-4637-9516-67BB98DCB45F}" destId="{497D3EF8-C60F-437E-AB33-533D5DFB7E9D}" srcOrd="3" destOrd="0" parTransId="{1A732210-D2AA-4F05-8086-B4C0D4C91303}" sibTransId="{18AF5DAE-04F0-4080-8858-388043A38C0F}"/>
    <dgm:cxn modelId="{57598A7A-3866-42F8-8B6F-36AF11921E69}" srcId="{781E632C-6A60-4D5E-B764-127FD0586011}" destId="{323DFEC4-9F9B-42F5-ACAC-3D1A3741B466}" srcOrd="0" destOrd="0" parTransId="{3A1AAE1F-2CE9-48A0-9A1E-6D41ACF5000B}" sibTransId="{19209383-4B39-44A2-B2FD-C66AA04ED2CD}"/>
    <dgm:cxn modelId="{EADD787E-2BA5-40A2-B834-D44FA826C8F5}" srcId="{77B8C8B4-61C5-4637-9516-67BB98DCB45F}" destId="{A058156E-BC85-4419-9CD3-D2E9BBD1CA58}" srcOrd="2" destOrd="0" parTransId="{251DF10A-DB28-44D8-8AA8-A268AB521565}" sibTransId="{4993B361-7164-48E7-926F-80C53A300A6C}"/>
    <dgm:cxn modelId="{E59CEA83-69CA-4E17-9694-C91E75E67EC5}" type="presOf" srcId="{52039E66-3B0D-4F20-B7A5-09CC9AA22AE3}" destId="{8A0889AB-4D0F-40E9-8F57-1B1FE99669CD}" srcOrd="0" destOrd="2" presId="urn:microsoft.com/office/officeart/2005/8/layout/process3"/>
    <dgm:cxn modelId="{223B1C9D-4660-469C-9875-E78673742269}" type="presOf" srcId="{781E632C-6A60-4D5E-B764-127FD0586011}" destId="{502CF846-AD93-4AE0-88AE-B5006A93A07B}" srcOrd="1" destOrd="0" presId="urn:microsoft.com/office/officeart/2005/8/layout/process3"/>
    <dgm:cxn modelId="{B07F76B5-66D6-478D-960B-08A646C4977C}" type="presOf" srcId="{74E44782-B586-4225-A7D8-EEF5AB7258D4}" destId="{82F74CE3-A2EB-4609-ADBF-A08C8F04402E}" srcOrd="0" destOrd="1" presId="urn:microsoft.com/office/officeart/2005/8/layout/process3"/>
    <dgm:cxn modelId="{E8547DBD-75CA-484F-9C80-88C490438C34}" type="presOf" srcId="{77B8C8B4-61C5-4637-9516-67BB98DCB45F}" destId="{B18EBDEB-1EA5-4E93-AF3C-075AEE35BC6C}" srcOrd="1" destOrd="0" presId="urn:microsoft.com/office/officeart/2005/8/layout/process3"/>
    <dgm:cxn modelId="{5820B8BD-12B2-43B5-B791-13C6D0DABFF3}" type="presOf" srcId="{323DFEC4-9F9B-42F5-ACAC-3D1A3741B466}" destId="{8A0889AB-4D0F-40E9-8F57-1B1FE99669CD}" srcOrd="0" destOrd="0" presId="urn:microsoft.com/office/officeart/2005/8/layout/process3"/>
    <dgm:cxn modelId="{E6F690BE-4C74-4E88-8B27-92ED23420A3E}" type="presOf" srcId="{77B8C8B4-61C5-4637-9516-67BB98DCB45F}" destId="{EAFE4CBF-4608-46DE-93EB-B93E6830740A}" srcOrd="0" destOrd="0" presId="urn:microsoft.com/office/officeart/2005/8/layout/process3"/>
    <dgm:cxn modelId="{002F81C3-7BC4-4637-BA44-41D2892B8856}" srcId="{77B8C8B4-61C5-4637-9516-67BB98DCB45F}" destId="{74E44782-B586-4225-A7D8-EEF5AB7258D4}" srcOrd="1" destOrd="0" parTransId="{FEF0D8D3-23F7-496B-9FA0-7A723CF0E7EB}" sibTransId="{4B300FD9-07CE-49FE-8B71-38CEFA7C1E67}"/>
    <dgm:cxn modelId="{869034CE-78BF-4C97-88F0-6D79C87293AB}" type="presOf" srcId="{FF72AE68-B7BE-4A63-A45B-568C1C4C76E1}" destId="{8A0889AB-4D0F-40E9-8F57-1B1FE99669CD}" srcOrd="0" destOrd="3" presId="urn:microsoft.com/office/officeart/2005/8/layout/process3"/>
    <dgm:cxn modelId="{6823DCD2-C7E2-49E1-83DD-F206D8AE922B}" type="presOf" srcId="{F24E70A2-B8A1-401A-979B-2166A5174F0A}" destId="{E52194B2-CC56-45BF-AFEB-FFC547FCC5F4}" srcOrd="1" destOrd="0" presId="urn:microsoft.com/office/officeart/2005/8/layout/process3"/>
    <dgm:cxn modelId="{CE937BD5-4C5A-45A2-AE72-DE89823125C5}" srcId="{781E632C-6A60-4D5E-B764-127FD0586011}" destId="{52039E66-3B0D-4F20-B7A5-09CC9AA22AE3}" srcOrd="2" destOrd="0" parTransId="{6DB39E84-410B-4645-BB4F-41234F3325E5}" sibTransId="{010E0ABC-9A9A-4C22-87E9-D9774767D598}"/>
    <dgm:cxn modelId="{6EE6F6D6-564D-4E59-9A90-ADB8FF190456}" type="presOf" srcId="{A058156E-BC85-4419-9CD3-D2E9BBD1CA58}" destId="{82F74CE3-A2EB-4609-ADBF-A08C8F04402E}" srcOrd="0" destOrd="2" presId="urn:microsoft.com/office/officeart/2005/8/layout/process3"/>
    <dgm:cxn modelId="{9E8BF3D8-61E1-410C-8CD2-0931A9FED8F2}" type="presOf" srcId="{F24E70A2-B8A1-401A-979B-2166A5174F0A}" destId="{AA8B78E7-D4D9-4A76-9CCC-CB2FAA210F28}" srcOrd="0" destOrd="0" presId="urn:microsoft.com/office/officeart/2005/8/layout/process3"/>
    <dgm:cxn modelId="{4CE228DA-B424-42EE-B45F-502EF6525EC2}" srcId="{781E632C-6A60-4D5E-B764-127FD0586011}" destId="{FF72AE68-B7BE-4A63-A45B-568C1C4C76E1}" srcOrd="3" destOrd="0" parTransId="{7C0C4778-379A-4E73-9168-F5F66F3BBAE1}" sibTransId="{DA5A68D9-BABC-41B3-A64F-EE4596253BA9}"/>
    <dgm:cxn modelId="{10A19FDE-06CE-4443-8134-3874DF547730}" type="presOf" srcId="{5946737F-F618-4F90-A920-2C4BF5ACCAC7}" destId="{82F74CE3-A2EB-4609-ADBF-A08C8F04402E}" srcOrd="0" destOrd="0" presId="urn:microsoft.com/office/officeart/2005/8/layout/process3"/>
    <dgm:cxn modelId="{AD13B7F1-98D4-47BB-9440-CC8EC9109431}" type="presOf" srcId="{74885761-D3C7-411C-89CC-E8B068ECB466}" destId="{8A0889AB-4D0F-40E9-8F57-1B1FE99669CD}" srcOrd="0" destOrd="1" presId="urn:microsoft.com/office/officeart/2005/8/layout/process3"/>
    <dgm:cxn modelId="{FAF983F5-C1FE-477F-AAA7-FB5B3B4C2967}" srcId="{F38E24F5-EA86-44C7-895B-78D025A3C857}" destId="{77B8C8B4-61C5-4637-9516-67BB98DCB45F}" srcOrd="1" destOrd="0" parTransId="{4CDE6127-8F8E-41CE-9BAA-D0849452F540}" sibTransId="{DBA0EFC4-3980-4B77-922E-7BC5B72274F5}"/>
    <dgm:cxn modelId="{E5F8D8FA-C550-4E3C-82C8-28D3FD7D548A}" srcId="{77B8C8B4-61C5-4637-9516-67BB98DCB45F}" destId="{5946737F-F618-4F90-A920-2C4BF5ACCAC7}" srcOrd="0" destOrd="0" parTransId="{D87EF62D-1A23-4E39-A4A5-3D3D9F9F7068}" sibTransId="{68CFA2EF-3375-476D-8F03-A45841E5DCEE}"/>
    <dgm:cxn modelId="{4A0F76CD-5807-40ED-868A-3924FBB86D87}" type="presParOf" srcId="{CF70D7F0-24EA-4399-B08E-08CD3B5F124B}" destId="{ED9C375A-8283-4CE7-8342-040C3F8AE7CC}" srcOrd="0" destOrd="0" presId="urn:microsoft.com/office/officeart/2005/8/layout/process3"/>
    <dgm:cxn modelId="{E98E4A89-889F-43AE-B9A3-59F812F1978C}" type="presParOf" srcId="{ED9C375A-8283-4CE7-8342-040C3F8AE7CC}" destId="{39A0A398-C853-403E-81C0-569371AC5B3B}" srcOrd="0" destOrd="0" presId="urn:microsoft.com/office/officeart/2005/8/layout/process3"/>
    <dgm:cxn modelId="{BA1B9030-8199-48F6-BBCE-65A08541264D}" type="presParOf" srcId="{ED9C375A-8283-4CE7-8342-040C3F8AE7CC}" destId="{502CF846-AD93-4AE0-88AE-B5006A93A07B}" srcOrd="1" destOrd="0" presId="urn:microsoft.com/office/officeart/2005/8/layout/process3"/>
    <dgm:cxn modelId="{A99B10DB-FB25-48ED-B96B-5C5A0E3B6E79}" type="presParOf" srcId="{ED9C375A-8283-4CE7-8342-040C3F8AE7CC}" destId="{8A0889AB-4D0F-40E9-8F57-1B1FE99669CD}" srcOrd="2" destOrd="0" presId="urn:microsoft.com/office/officeart/2005/8/layout/process3"/>
    <dgm:cxn modelId="{25C90865-5E92-4B2A-B62C-0C91AD3630CC}" type="presParOf" srcId="{CF70D7F0-24EA-4399-B08E-08CD3B5F124B}" destId="{AA8B78E7-D4D9-4A76-9CCC-CB2FAA210F28}" srcOrd="1" destOrd="0" presId="urn:microsoft.com/office/officeart/2005/8/layout/process3"/>
    <dgm:cxn modelId="{1460120C-3FFE-4D64-A5B6-374AB8E136FF}" type="presParOf" srcId="{AA8B78E7-D4D9-4A76-9CCC-CB2FAA210F28}" destId="{E52194B2-CC56-45BF-AFEB-FFC547FCC5F4}" srcOrd="0" destOrd="0" presId="urn:microsoft.com/office/officeart/2005/8/layout/process3"/>
    <dgm:cxn modelId="{D94B00D5-BB8F-4BB7-B49A-205708431B4A}" type="presParOf" srcId="{CF70D7F0-24EA-4399-B08E-08CD3B5F124B}" destId="{703B4D51-E3E1-420E-8CB9-30B3D5860245}" srcOrd="2" destOrd="0" presId="urn:microsoft.com/office/officeart/2005/8/layout/process3"/>
    <dgm:cxn modelId="{C4BE3ACA-7F77-4CE6-8C6E-0092DDA31133}" type="presParOf" srcId="{703B4D51-E3E1-420E-8CB9-30B3D5860245}" destId="{EAFE4CBF-4608-46DE-93EB-B93E6830740A}" srcOrd="0" destOrd="0" presId="urn:microsoft.com/office/officeart/2005/8/layout/process3"/>
    <dgm:cxn modelId="{5C7006F4-FACC-429C-92BE-4873B8B1EF6D}" type="presParOf" srcId="{703B4D51-E3E1-420E-8CB9-30B3D5860245}" destId="{B18EBDEB-1EA5-4E93-AF3C-075AEE35BC6C}" srcOrd="1" destOrd="0" presId="urn:microsoft.com/office/officeart/2005/8/layout/process3"/>
    <dgm:cxn modelId="{6F01E8E7-F66A-4BC8-A7CD-AF0A8E8C9C87}" type="presParOf" srcId="{703B4D51-E3E1-420E-8CB9-30B3D5860245}" destId="{82F74CE3-A2EB-4609-ADBF-A08C8F04402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0723E6-CFA1-4E11-828C-4E02E083D8A7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FDD7F65-FBA9-489C-9A75-33ACA3A69CA4}">
      <dgm:prSet/>
      <dgm:spPr>
        <a:ln>
          <a:solidFill>
            <a:schemeClr val="accent5"/>
          </a:solidFill>
        </a:ln>
      </dgm:spPr>
      <dgm:t>
        <a:bodyPr/>
        <a:lstStyle/>
        <a:p>
          <a:r>
            <a:rPr lang="en-US" b="1" dirty="0"/>
            <a:t> </a:t>
          </a:r>
          <a:r>
            <a:rPr lang="ru-RU" b="0" dirty="0"/>
            <a:t>Обухвата:</a:t>
          </a:r>
          <a:endParaRPr lang="en-US" b="0" dirty="0"/>
        </a:p>
      </dgm:t>
    </dgm:pt>
    <dgm:pt modelId="{16049EE4-C2DD-46BF-BBB2-301D17A079F8}" type="parTrans" cxnId="{FB958B7C-8540-4788-BA15-5C83CA122C68}">
      <dgm:prSet/>
      <dgm:spPr/>
      <dgm:t>
        <a:bodyPr/>
        <a:lstStyle/>
        <a:p>
          <a:endParaRPr lang="en-US"/>
        </a:p>
      </dgm:t>
    </dgm:pt>
    <dgm:pt modelId="{F707211F-4585-4D24-9460-C0D897C12A1B}" type="sibTrans" cxnId="{FB958B7C-8540-4788-BA15-5C83CA122C68}">
      <dgm:prSet/>
      <dgm:spPr/>
      <dgm:t>
        <a:bodyPr/>
        <a:lstStyle/>
        <a:p>
          <a:endParaRPr lang="en-US"/>
        </a:p>
      </dgm:t>
    </dgm:pt>
    <dgm:pt modelId="{DCDD94D6-0194-48D5-9D27-75CD6341B592}">
      <dgm:prSet/>
      <dgm:spPr>
        <a:ln>
          <a:solidFill>
            <a:schemeClr val="accent5"/>
          </a:solidFill>
        </a:ln>
      </dgm:spPr>
      <dgm:t>
        <a:bodyPr/>
        <a:lstStyle/>
        <a:p>
          <a:r>
            <a:rPr lang="ru-RU" i="0" dirty="0"/>
            <a:t>новчана средства</a:t>
          </a:r>
          <a:endParaRPr lang="en-US" i="0" dirty="0"/>
        </a:p>
      </dgm:t>
    </dgm:pt>
    <dgm:pt modelId="{8FBB0D98-C493-4E68-A77E-215D4B3857F9}" type="parTrans" cxnId="{8DBA08D8-A2F3-4B3F-B6AD-2CF5BEED0072}">
      <dgm:prSet/>
      <dgm:spPr/>
      <dgm:t>
        <a:bodyPr/>
        <a:lstStyle/>
        <a:p>
          <a:endParaRPr lang="en-US"/>
        </a:p>
      </dgm:t>
    </dgm:pt>
    <dgm:pt modelId="{03C98699-A123-4C2F-8598-6FB1CEC27A8D}" type="sibTrans" cxnId="{8DBA08D8-A2F3-4B3F-B6AD-2CF5BEED0072}">
      <dgm:prSet/>
      <dgm:spPr/>
      <dgm:t>
        <a:bodyPr/>
        <a:lstStyle/>
        <a:p>
          <a:endParaRPr lang="en-US"/>
        </a:p>
      </dgm:t>
    </dgm:pt>
    <dgm:pt modelId="{65D69743-2C77-4300-AD50-5C1E7E9D11B7}">
      <dgm:prSet/>
      <dgm:spPr>
        <a:ln>
          <a:solidFill>
            <a:schemeClr val="accent5"/>
          </a:solidFill>
        </a:ln>
      </dgm:spPr>
      <dgm:t>
        <a:bodyPr/>
        <a:lstStyle/>
        <a:p>
          <a:r>
            <a:rPr lang="ru-RU" i="0" dirty="0"/>
            <a:t>неуновчену имовину</a:t>
          </a:r>
          <a:endParaRPr lang="en-US" i="0" dirty="0"/>
        </a:p>
      </dgm:t>
    </dgm:pt>
    <dgm:pt modelId="{BCDF7322-527D-40BB-9934-7759A23F5E75}" type="parTrans" cxnId="{4F2505E8-DB55-4D40-A86B-05DF4A9E345B}">
      <dgm:prSet/>
      <dgm:spPr/>
      <dgm:t>
        <a:bodyPr/>
        <a:lstStyle/>
        <a:p>
          <a:endParaRPr lang="en-US"/>
        </a:p>
      </dgm:t>
    </dgm:pt>
    <dgm:pt modelId="{112A2B3E-866A-426A-953A-2F70B42AF5C1}" type="sibTrans" cxnId="{4F2505E8-DB55-4D40-A86B-05DF4A9E345B}">
      <dgm:prSet/>
      <dgm:spPr/>
      <dgm:t>
        <a:bodyPr/>
        <a:lstStyle/>
        <a:p>
          <a:endParaRPr lang="en-US"/>
        </a:p>
      </dgm:t>
    </dgm:pt>
    <dgm:pt modelId="{490B2450-F313-43C4-AD05-95D5119F23B7}" type="pres">
      <dgm:prSet presAssocID="{710723E6-CFA1-4E11-828C-4E02E083D8A7}" presName="Name0" presStyleCnt="0">
        <dgm:presLayoutVars>
          <dgm:dir/>
          <dgm:resizeHandles val="exact"/>
        </dgm:presLayoutVars>
      </dgm:prSet>
      <dgm:spPr/>
    </dgm:pt>
    <dgm:pt modelId="{E4F0A494-E9F1-4AE0-87E6-8E5C45C0E689}" type="pres">
      <dgm:prSet presAssocID="{6FDD7F65-FBA9-489C-9A75-33ACA3A69CA4}" presName="node" presStyleLbl="node1" presStyleIdx="0" presStyleCnt="1" custLinFactNeighborX="-1576" custLinFactNeighborY="21475">
        <dgm:presLayoutVars>
          <dgm:bulletEnabled val="1"/>
        </dgm:presLayoutVars>
      </dgm:prSet>
      <dgm:spPr/>
    </dgm:pt>
  </dgm:ptLst>
  <dgm:cxnLst>
    <dgm:cxn modelId="{F13A4B5D-F53A-4F8C-9E47-ABF27BC65218}" type="presOf" srcId="{65D69743-2C77-4300-AD50-5C1E7E9D11B7}" destId="{E4F0A494-E9F1-4AE0-87E6-8E5C45C0E689}" srcOrd="0" destOrd="2" presId="urn:microsoft.com/office/officeart/2005/8/layout/process1"/>
    <dgm:cxn modelId="{FB958B7C-8540-4788-BA15-5C83CA122C68}" srcId="{710723E6-CFA1-4E11-828C-4E02E083D8A7}" destId="{6FDD7F65-FBA9-489C-9A75-33ACA3A69CA4}" srcOrd="0" destOrd="0" parTransId="{16049EE4-C2DD-46BF-BBB2-301D17A079F8}" sibTransId="{F707211F-4585-4D24-9460-C0D897C12A1B}"/>
    <dgm:cxn modelId="{774E6586-3B0A-4291-A538-E5FFEFFE34DF}" type="presOf" srcId="{6FDD7F65-FBA9-489C-9A75-33ACA3A69CA4}" destId="{E4F0A494-E9F1-4AE0-87E6-8E5C45C0E689}" srcOrd="0" destOrd="0" presId="urn:microsoft.com/office/officeart/2005/8/layout/process1"/>
    <dgm:cxn modelId="{0C81C8BC-9288-443B-98A7-DA6D0E8C0841}" type="presOf" srcId="{710723E6-CFA1-4E11-828C-4E02E083D8A7}" destId="{490B2450-F313-43C4-AD05-95D5119F23B7}" srcOrd="0" destOrd="0" presId="urn:microsoft.com/office/officeart/2005/8/layout/process1"/>
    <dgm:cxn modelId="{7064ADBD-48F0-48B8-A5E7-E1B5DAAEC1EB}" type="presOf" srcId="{DCDD94D6-0194-48D5-9D27-75CD6341B592}" destId="{E4F0A494-E9F1-4AE0-87E6-8E5C45C0E689}" srcOrd="0" destOrd="1" presId="urn:microsoft.com/office/officeart/2005/8/layout/process1"/>
    <dgm:cxn modelId="{8DBA08D8-A2F3-4B3F-B6AD-2CF5BEED0072}" srcId="{6FDD7F65-FBA9-489C-9A75-33ACA3A69CA4}" destId="{DCDD94D6-0194-48D5-9D27-75CD6341B592}" srcOrd="0" destOrd="0" parTransId="{8FBB0D98-C493-4E68-A77E-215D4B3857F9}" sibTransId="{03C98699-A123-4C2F-8598-6FB1CEC27A8D}"/>
    <dgm:cxn modelId="{4F2505E8-DB55-4D40-A86B-05DF4A9E345B}" srcId="{6FDD7F65-FBA9-489C-9A75-33ACA3A69CA4}" destId="{65D69743-2C77-4300-AD50-5C1E7E9D11B7}" srcOrd="1" destOrd="0" parTransId="{BCDF7322-527D-40BB-9934-7759A23F5E75}" sibTransId="{112A2B3E-866A-426A-953A-2F70B42AF5C1}"/>
    <dgm:cxn modelId="{68A67434-58EA-4CAD-BE12-C7E71D18F4C7}" type="presParOf" srcId="{490B2450-F313-43C4-AD05-95D5119F23B7}" destId="{E4F0A494-E9F1-4AE0-87E6-8E5C45C0E689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E2968A-7BC7-4DA5-AAE3-73AA24B5087A}">
      <dsp:nvSpPr>
        <dsp:cNvPr id="0" name=""/>
        <dsp:cNvSpPr/>
      </dsp:nvSpPr>
      <dsp:spPr>
        <a:xfrm>
          <a:off x="3104102" y="-27825"/>
          <a:ext cx="4307394" cy="4307394"/>
        </a:xfrm>
        <a:prstGeom prst="circularArrow">
          <a:avLst>
            <a:gd name="adj1" fmla="val 5544"/>
            <a:gd name="adj2" fmla="val 330680"/>
            <a:gd name="adj3" fmla="val 13736417"/>
            <a:gd name="adj4" fmla="val 17410056"/>
            <a:gd name="adj5" fmla="val 575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265590-0DB8-4837-817B-DC8F09338AF8}">
      <dsp:nvSpPr>
        <dsp:cNvPr id="0" name=""/>
        <dsp:cNvSpPr/>
      </dsp:nvSpPr>
      <dsp:spPr>
        <a:xfrm>
          <a:off x="4232169" y="1414"/>
          <a:ext cx="2051260" cy="1025630"/>
        </a:xfrm>
        <a:prstGeom prst="round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>
              <a:solidFill>
                <a:schemeClr val="tx1"/>
              </a:solidFill>
            </a:rPr>
            <a:t>Одобравање извештаја у систему ЕРС и достављање</a:t>
          </a:r>
          <a:endParaRPr lang="sr-Cyrl-CS" sz="1400" kern="1200" dirty="0">
            <a:solidFill>
              <a:schemeClr val="tx1"/>
            </a:solidFill>
          </a:endParaRPr>
        </a:p>
      </dsp:txBody>
      <dsp:txXfrm>
        <a:off x="4282236" y="51481"/>
        <a:ext cx="1951126" cy="925496"/>
      </dsp:txXfrm>
    </dsp:sp>
    <dsp:sp modelId="{7434473B-5189-433C-BC7C-0A68871D0DA2}">
      <dsp:nvSpPr>
        <dsp:cNvPr id="0" name=""/>
        <dsp:cNvSpPr/>
      </dsp:nvSpPr>
      <dsp:spPr>
        <a:xfrm>
          <a:off x="5979109" y="1270641"/>
          <a:ext cx="2051260" cy="1025630"/>
        </a:xfrm>
        <a:prstGeom prst="roundRect">
          <a:avLst/>
        </a:prstGeom>
        <a:solidFill>
          <a:schemeClr val="accent5">
            <a:shade val="80000"/>
            <a:hueOff val="67816"/>
            <a:satOff val="1294"/>
            <a:lumOff val="57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>
              <a:solidFill>
                <a:schemeClr val="tx1"/>
              </a:solidFill>
            </a:rPr>
            <a:t>У случају измена Захтев за откључавање на </a:t>
          </a:r>
          <a:r>
            <a:rPr lang="sr-Latn-RS" sz="1400" kern="1200" dirty="0" err="1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enadzor</a:t>
          </a:r>
          <a:r>
            <a:rPr lang="en-US" sz="1400" kern="1200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@</a:t>
          </a:r>
          <a:r>
            <a:rPr lang="en-US" sz="1400" kern="1200" dirty="0" err="1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alsu.gov.rs</a:t>
          </a:r>
          <a:r>
            <a:rPr lang="en-US" sz="1400" kern="1200" dirty="0">
              <a:solidFill>
                <a:schemeClr val="tx1"/>
              </a:solidFill>
            </a:rPr>
            <a:t> </a:t>
          </a:r>
          <a:endParaRPr lang="sr-Cyrl-CS" sz="1400" kern="1200" dirty="0">
            <a:solidFill>
              <a:schemeClr val="tx1"/>
            </a:solidFill>
          </a:endParaRPr>
        </a:p>
      </dsp:txBody>
      <dsp:txXfrm>
        <a:off x="6029176" y="1320708"/>
        <a:ext cx="1951126" cy="925496"/>
      </dsp:txXfrm>
    </dsp:sp>
    <dsp:sp modelId="{092DFF77-A80E-49D1-992F-5514147130E0}">
      <dsp:nvSpPr>
        <dsp:cNvPr id="0" name=""/>
        <dsp:cNvSpPr/>
      </dsp:nvSpPr>
      <dsp:spPr>
        <a:xfrm>
          <a:off x="5773417" y="2898762"/>
          <a:ext cx="2051260" cy="1025630"/>
        </a:xfrm>
        <a:prstGeom prst="roundRect">
          <a:avLst/>
        </a:prstGeom>
        <a:solidFill>
          <a:schemeClr val="accent5">
            <a:shade val="80000"/>
            <a:hueOff val="135632"/>
            <a:satOff val="2588"/>
            <a:lumOff val="114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>
              <a:solidFill>
                <a:schemeClr val="tx1"/>
              </a:solidFill>
            </a:rPr>
            <a:t>Супервизор упућује захтев техничкој подршци</a:t>
          </a:r>
          <a:endParaRPr lang="sr-Cyrl-CS" sz="1400" kern="1200" dirty="0">
            <a:solidFill>
              <a:schemeClr val="tx1"/>
            </a:solidFill>
          </a:endParaRPr>
        </a:p>
      </dsp:txBody>
      <dsp:txXfrm>
        <a:off x="5823484" y="2948829"/>
        <a:ext cx="1951126" cy="925496"/>
      </dsp:txXfrm>
    </dsp:sp>
    <dsp:sp modelId="{1BA05389-DC53-45DD-B6A8-6E89F677EC4E}">
      <dsp:nvSpPr>
        <dsp:cNvPr id="0" name=""/>
        <dsp:cNvSpPr/>
      </dsp:nvSpPr>
      <dsp:spPr>
        <a:xfrm>
          <a:off x="2953325" y="2925937"/>
          <a:ext cx="2051260" cy="1025630"/>
        </a:xfrm>
        <a:prstGeom prst="roundRect">
          <a:avLst/>
        </a:prstGeom>
        <a:solidFill>
          <a:schemeClr val="accent5">
            <a:shade val="80000"/>
            <a:hueOff val="203448"/>
            <a:satOff val="3881"/>
            <a:lumOff val="171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>
              <a:solidFill>
                <a:schemeClr val="tx1"/>
              </a:solidFill>
            </a:rPr>
            <a:t>Обавештење стечајном управнику</a:t>
          </a:r>
          <a:endParaRPr lang="sr-Cyrl-CS" sz="1400" kern="1200" dirty="0">
            <a:solidFill>
              <a:schemeClr val="tx1"/>
            </a:solidFill>
          </a:endParaRPr>
        </a:p>
      </dsp:txBody>
      <dsp:txXfrm>
        <a:off x="3003392" y="2976004"/>
        <a:ext cx="1951126" cy="925496"/>
      </dsp:txXfrm>
    </dsp:sp>
    <dsp:sp modelId="{90410888-5CFA-4C50-A62C-21D3CDDC76F9}">
      <dsp:nvSpPr>
        <dsp:cNvPr id="0" name=""/>
        <dsp:cNvSpPr/>
      </dsp:nvSpPr>
      <dsp:spPr>
        <a:xfrm>
          <a:off x="2485229" y="1270641"/>
          <a:ext cx="2051260" cy="1025630"/>
        </a:xfrm>
        <a:prstGeom prst="roundRect">
          <a:avLst/>
        </a:prstGeom>
        <a:solidFill>
          <a:schemeClr val="accent5">
            <a:shade val="80000"/>
            <a:hueOff val="271263"/>
            <a:satOff val="5175"/>
            <a:lumOff val="228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>
              <a:solidFill>
                <a:schemeClr val="tx1"/>
              </a:solidFill>
            </a:rPr>
            <a:t>Израда измењеног завршног рачуна</a:t>
          </a:r>
          <a:endParaRPr lang="sr-Cyrl-CS" sz="1400" kern="1200" dirty="0">
            <a:solidFill>
              <a:schemeClr val="tx1"/>
            </a:solidFill>
          </a:endParaRPr>
        </a:p>
      </dsp:txBody>
      <dsp:txXfrm>
        <a:off x="2535296" y="1320708"/>
        <a:ext cx="1951126" cy="9254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90EE3-5622-4340-B5BD-7F1361770EA4}">
      <dsp:nvSpPr>
        <dsp:cNvPr id="0" name=""/>
        <dsp:cNvSpPr/>
      </dsp:nvSpPr>
      <dsp:spPr>
        <a:xfrm>
          <a:off x="45716" y="0"/>
          <a:ext cx="5175646" cy="43513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</a:rPr>
            <a:t>Завршни рачун</a:t>
          </a:r>
          <a:r>
            <a:rPr lang="sr-Cyrl-RS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</a:rPr>
            <a:t> </a:t>
          </a:r>
          <a:r>
            <a:rPr lang="sr-Cyrl-RS" sz="2700" b="1" kern="1200" dirty="0">
              <a:effectLst/>
              <a:latin typeface="+mj-lt"/>
              <a:ea typeface="Times New Roman" panose="02020603050405020304" pitchFamily="18" charset="0"/>
            </a:rPr>
            <a:t>- </a:t>
          </a:r>
          <a:r>
            <a:rPr lang="ru-RU" sz="2700" kern="1200" dirty="0"/>
            <a:t>математика приливи, одливи, деобе.</a:t>
          </a:r>
          <a:endParaRPr lang="sr-Cyrl-CS" sz="2700" kern="1200" dirty="0"/>
        </a:p>
      </dsp:txBody>
      <dsp:txXfrm>
        <a:off x="45716" y="1740535"/>
        <a:ext cx="5175646" cy="1740535"/>
      </dsp:txXfrm>
    </dsp:sp>
    <dsp:sp modelId="{B469A935-4534-4161-8F08-64E75007AE26}">
      <dsp:nvSpPr>
        <dsp:cNvPr id="0" name=""/>
        <dsp:cNvSpPr/>
      </dsp:nvSpPr>
      <dsp:spPr>
        <a:xfrm>
          <a:off x="1938149" y="489550"/>
          <a:ext cx="1254076" cy="115129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161B79F-9330-41FF-B09C-5C112A3EA3BB}">
      <dsp:nvSpPr>
        <dsp:cNvPr id="0" name=""/>
        <dsp:cNvSpPr/>
      </dsp:nvSpPr>
      <dsp:spPr>
        <a:xfrm>
          <a:off x="5335434" y="0"/>
          <a:ext cx="5175646" cy="43513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</a:rPr>
            <a:t>Завршни извештај </a:t>
          </a:r>
          <a:r>
            <a:rPr lang="sr-Cyrl-RS" sz="2700" b="1" kern="1200" dirty="0">
              <a:effectLst/>
              <a:latin typeface="+mj-lt"/>
              <a:ea typeface="Times New Roman" panose="02020603050405020304" pitchFamily="18" charset="0"/>
            </a:rPr>
            <a:t>– н</a:t>
          </a:r>
          <a:r>
            <a:rPr lang="ru-RU" sz="2700" kern="1200" dirty="0"/>
            <a:t>аратив о току поступка и детаљно образложење завршног рачуна.</a:t>
          </a:r>
          <a:endParaRPr lang="sr-Cyrl-CS" sz="2700" kern="1200" dirty="0"/>
        </a:p>
      </dsp:txBody>
      <dsp:txXfrm>
        <a:off x="5335434" y="1740535"/>
        <a:ext cx="5175646" cy="1740535"/>
      </dsp:txXfrm>
    </dsp:sp>
    <dsp:sp modelId="{CFD5C551-149D-4C56-9AD8-17EC8A0BCD87}">
      <dsp:nvSpPr>
        <dsp:cNvPr id="0" name=""/>
        <dsp:cNvSpPr/>
      </dsp:nvSpPr>
      <dsp:spPr>
        <a:xfrm>
          <a:off x="7303696" y="482378"/>
          <a:ext cx="1239123" cy="115129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F2C8F63-9526-436B-A624-C38CBCA0727E}">
      <dsp:nvSpPr>
        <dsp:cNvPr id="0" name=""/>
        <dsp:cNvSpPr/>
      </dsp:nvSpPr>
      <dsp:spPr>
        <a:xfrm>
          <a:off x="364222" y="3263492"/>
          <a:ext cx="9753875" cy="91341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2CF846-AD93-4AE0-88AE-B5006A93A07B}">
      <dsp:nvSpPr>
        <dsp:cNvPr id="0" name=""/>
        <dsp:cNvSpPr/>
      </dsp:nvSpPr>
      <dsp:spPr>
        <a:xfrm>
          <a:off x="3272" y="3015"/>
          <a:ext cx="2809178" cy="194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000" kern="1200" dirty="0"/>
            <a:t>Основ за расподелу</a:t>
          </a:r>
          <a:endParaRPr lang="sr-Latn-RS" sz="2000" kern="1200" dirty="0"/>
        </a:p>
      </dsp:txBody>
      <dsp:txXfrm>
        <a:off x="3272" y="3015"/>
        <a:ext cx="2809178" cy="1123671"/>
      </dsp:txXfrm>
    </dsp:sp>
    <dsp:sp modelId="{8A0889AB-4D0F-40E9-8F57-1B1FE99669CD}">
      <dsp:nvSpPr>
        <dsp:cNvPr id="0" name=""/>
        <dsp:cNvSpPr/>
      </dsp:nvSpPr>
      <dsp:spPr>
        <a:xfrm>
          <a:off x="578646" y="1126687"/>
          <a:ext cx="2809178" cy="259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400" kern="1200" dirty="0"/>
            <a:t>Номинална вредност потраживања/имовине</a:t>
          </a:r>
          <a:endParaRPr lang="sr-Latn-R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400" kern="1200" dirty="0"/>
            <a:t>Утврђена потраживања поверилаца</a:t>
          </a:r>
          <a:endParaRPr lang="sr-Latn-R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400" kern="1200" dirty="0"/>
            <a:t>% намирења поверилаца у досадашњем току поступка</a:t>
          </a:r>
          <a:endParaRPr lang="sr-Latn-R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400" kern="1200" dirty="0"/>
            <a:t>% учешћа сваког појединачног потраживања повериоца у укупним </a:t>
          </a:r>
          <a:endParaRPr lang="sr-Latn-RS" sz="1400" kern="1200" dirty="0"/>
        </a:p>
      </dsp:txBody>
      <dsp:txXfrm>
        <a:off x="654563" y="1202604"/>
        <a:ext cx="2657344" cy="2440166"/>
      </dsp:txXfrm>
    </dsp:sp>
    <dsp:sp modelId="{AA8B78E7-D4D9-4A76-9CCC-CB2FAA210F28}">
      <dsp:nvSpPr>
        <dsp:cNvPr id="0" name=""/>
        <dsp:cNvSpPr/>
      </dsp:nvSpPr>
      <dsp:spPr>
        <a:xfrm>
          <a:off x="3238312" y="215149"/>
          <a:ext cx="902826" cy="6994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3000" kern="1200"/>
        </a:p>
      </dsp:txBody>
      <dsp:txXfrm>
        <a:off x="3238312" y="355030"/>
        <a:ext cx="693005" cy="419642"/>
      </dsp:txXfrm>
    </dsp:sp>
    <dsp:sp modelId="{B18EBDEB-1EA5-4E93-AF3C-075AEE35BC6C}">
      <dsp:nvSpPr>
        <dsp:cNvPr id="0" name=""/>
        <dsp:cNvSpPr/>
      </dsp:nvSpPr>
      <dsp:spPr>
        <a:xfrm>
          <a:off x="4515896" y="3015"/>
          <a:ext cx="2809178" cy="194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000" kern="1200" dirty="0"/>
            <a:t>Ефекти расподеле</a:t>
          </a:r>
          <a:endParaRPr lang="sr-Latn-RS" sz="2000" kern="1200" dirty="0"/>
        </a:p>
      </dsp:txBody>
      <dsp:txXfrm>
        <a:off x="4515896" y="3015"/>
        <a:ext cx="2809178" cy="1123671"/>
      </dsp:txXfrm>
    </dsp:sp>
    <dsp:sp modelId="{82F74CE3-A2EB-4609-ADBF-A08C8F04402E}">
      <dsp:nvSpPr>
        <dsp:cNvPr id="0" name=""/>
        <dsp:cNvSpPr/>
      </dsp:nvSpPr>
      <dsp:spPr>
        <a:xfrm>
          <a:off x="5091270" y="1126687"/>
          <a:ext cx="2809178" cy="259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400" kern="1200" dirty="0"/>
            <a:t>Остварен % намирења преносом</a:t>
          </a:r>
          <a:endParaRPr lang="sr-Latn-R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400" kern="1200" dirty="0"/>
            <a:t> Намирење номинално/удео у имовини</a:t>
          </a:r>
          <a:endParaRPr lang="sr-Latn-R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400" kern="1200" dirty="0"/>
            <a:t>Преостала ненамирена потраживања поверилаца</a:t>
          </a:r>
          <a:endParaRPr lang="sr-Latn-R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400" kern="1200" dirty="0"/>
            <a:t>% укупног намирења поверилаца</a:t>
          </a:r>
          <a:endParaRPr lang="sr-Latn-RS" sz="1400" kern="1200" dirty="0"/>
        </a:p>
      </dsp:txBody>
      <dsp:txXfrm>
        <a:off x="5167187" y="1202604"/>
        <a:ext cx="2657344" cy="24401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F0A494-E9F1-4AE0-87E6-8E5C45C0E689}">
      <dsp:nvSpPr>
        <dsp:cNvPr id="0" name=""/>
        <dsp:cNvSpPr/>
      </dsp:nvSpPr>
      <dsp:spPr>
        <a:xfrm>
          <a:off x="0" y="0"/>
          <a:ext cx="8611799" cy="13021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 </a:t>
          </a:r>
          <a:r>
            <a:rPr lang="ru-RU" sz="2400" b="0" kern="1200" dirty="0"/>
            <a:t>Обухвата:</a:t>
          </a:r>
          <a:endParaRPr lang="en-US" sz="2400" b="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i="0" kern="1200" dirty="0"/>
            <a:t>новчана средства</a:t>
          </a:r>
          <a:endParaRPr lang="en-US" sz="1900" i="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i="0" kern="1200" dirty="0"/>
            <a:t>неуновчену имовину</a:t>
          </a:r>
          <a:endParaRPr lang="en-US" sz="1900" i="0" kern="1200" dirty="0"/>
        </a:p>
      </dsp:txBody>
      <dsp:txXfrm>
        <a:off x="38138" y="38138"/>
        <a:ext cx="8535523" cy="12258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217DA-C88E-4145-9F4A-80E397C4B918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CA586-2FE3-4236-8E6C-DD3BFA0A7D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272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8A1F-5D88-4DA5-A7B9-29AD925B9667}" type="datetime1">
              <a:rPr lang="en-US" smtClean="0"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82DE-2E78-43A0-A32B-7F8B424C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3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D898-AA72-42BF-8037-87126ED0AE1C}" type="datetime1">
              <a:rPr lang="en-US" smtClean="0"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82DE-2E78-43A0-A32B-7F8B424C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8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A0330-C143-4688-B819-9A3B9E1FCF13}" type="datetime1">
              <a:rPr lang="en-US" smtClean="0"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82DE-2E78-43A0-A32B-7F8B424C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28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F7F4-10CC-474A-8AAF-599335D59151}" type="datetime1">
              <a:rPr lang="en-US" smtClean="0"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82DE-2E78-43A0-A32B-7F8B424C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43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F75BC-60C5-451E-9DB1-2664950F239F}" type="datetime1">
              <a:rPr lang="en-US" smtClean="0"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82DE-2E78-43A0-A32B-7F8B424C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91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F7697-BF0A-403D-A37B-C2DFD01EA2EF}" type="datetime1">
              <a:rPr lang="en-US" smtClean="0"/>
              <a:t>6/9/2026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82DE-2E78-43A0-A32B-7F8B424C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27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FC1A-59AC-4B4E-987A-7A11984AE380}" type="datetime1">
              <a:rPr lang="en-US" smtClean="0"/>
              <a:t>6/9/2026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82DE-2E78-43A0-A32B-7F8B424C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08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DC7A-9CDA-4366-ADBC-1BB7E7C3452C}" type="datetime1">
              <a:rPr lang="en-US" smtClean="0"/>
              <a:t>6/9/2026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82DE-2E78-43A0-A32B-7F8B424C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79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E5D67-3E63-46C1-9F8E-948739423755}" type="datetime1">
              <a:rPr lang="en-US" smtClean="0"/>
              <a:t>6/9/2026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82DE-2E78-43A0-A32B-7F8B424C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68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95B2-626D-47A6-ACD9-268372289321}" type="datetime1">
              <a:rPr lang="en-US" smtClean="0"/>
              <a:t>6/9/2026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82DE-2E78-43A0-A32B-7F8B424C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89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DF6A5-3757-45B8-923C-1A8CF1868D20}" type="datetime1">
              <a:rPr lang="en-US" smtClean="0"/>
              <a:t>6/9/2026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82DE-2E78-43A0-A32B-7F8B424C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451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97719-8FAD-4C90-976E-A4FDDE613678}" type="datetime1">
              <a:rPr lang="en-US" smtClean="0"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582DE-2E78-43A0-A32B-7F8B424C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80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53.sv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47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52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4" Type="http://schemas.openxmlformats.org/officeDocument/2006/relationships/image" Target="../media/image55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4" Type="http://schemas.openxmlformats.org/officeDocument/2006/relationships/image" Target="../media/image59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BE0BCE-73B1-4A16-7EA7-7B4DFB181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8AAE24-CC2B-920F-07B4-A13351018675}"/>
              </a:ext>
            </a:extLst>
          </p:cNvPr>
          <p:cNvSpPr/>
          <p:nvPr/>
        </p:nvSpPr>
        <p:spPr>
          <a:xfrm>
            <a:off x="0" y="5199017"/>
            <a:ext cx="12192000" cy="1658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3E5E90E-1FC7-7FE2-3A63-624C62BB50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62" y="5554016"/>
            <a:ext cx="2606320" cy="9247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E6F170-0EE6-F58A-6636-6C076F5334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94" y="6105"/>
            <a:ext cx="9248506" cy="52022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8C4490-DEF5-55A7-F144-4EBF8CBB90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8601" y="795247"/>
            <a:ext cx="8242904" cy="1708727"/>
          </a:xfrm>
        </p:spPr>
        <p:txBody>
          <a:bodyPr>
            <a:normAutofit/>
          </a:bodyPr>
          <a:lstStyle/>
          <a:p>
            <a:pPr algn="l"/>
            <a:r>
              <a:rPr lang="sr-Cyrl-RS" sz="4400" b="1" dirty="0">
                <a:solidFill>
                  <a:schemeClr val="bg1"/>
                </a:solidFill>
              </a:rPr>
              <a:t>ИЗРАДА ЗАВРШНОГ РАЧУНА И ЗАВРШНОГ ИЗВЕШТАЈА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DEE22F-FEA9-D30B-AE2A-97E49B259E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373" y="3648975"/>
            <a:ext cx="6097859" cy="1256568"/>
          </a:xfrm>
        </p:spPr>
        <p:txBody>
          <a:bodyPr>
            <a:normAutofit fontScale="92500" lnSpcReduction="20000"/>
          </a:bodyPr>
          <a:lstStyle/>
          <a:p>
            <a:r>
              <a:rPr lang="sr-Cyrl-RS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Зорица Марковић</a:t>
            </a:r>
          </a:p>
          <a:p>
            <a:r>
              <a:rPr lang="sr-Cyrl-RS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Супервизор у Агенцији за лиценцирање стечајних управника</a:t>
            </a:r>
            <a:endParaRPr lang="sr-Latn-RS" sz="1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1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Бранкица Матијевић</a:t>
            </a:r>
          </a:p>
          <a:p>
            <a:r>
              <a:rPr lang="sr-Cyrl-RS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Руководилац пројекта (виши) у Центру за стечај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E046CC-AB10-4A0C-A6F8-716B8524FA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666" y="2409593"/>
            <a:ext cx="4913274" cy="505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B8263F-F30D-0F02-AE6C-8C2A6A3C24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666" y="4892716"/>
            <a:ext cx="4913274" cy="505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CD054F1-948C-730D-AC0B-B8C3A968D4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94" y="5285054"/>
            <a:ext cx="2473233" cy="14626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188BAB-85B2-8E39-DFC0-55D4EA4352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104" y="5312281"/>
            <a:ext cx="2825496" cy="14081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645E59-3DE7-B495-A486-392147C321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944" y="5692123"/>
            <a:ext cx="3410712" cy="60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47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815E4A-BFA3-6292-327F-DAFFA55DE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BF28C-23DC-03EC-0662-29839F1C8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18" y="1474682"/>
            <a:ext cx="11711520" cy="47913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481184-C02D-E24A-51EB-8A6154FE3E44}"/>
              </a:ext>
            </a:extLst>
          </p:cNvPr>
          <p:cNvSpPr/>
          <p:nvPr/>
        </p:nvSpPr>
        <p:spPr>
          <a:xfrm rot="5400000">
            <a:off x="5907680" y="584558"/>
            <a:ext cx="376643" cy="12192002"/>
          </a:xfrm>
          <a:prstGeom prst="rect">
            <a:avLst/>
          </a:prstGeom>
          <a:solidFill>
            <a:srgbClr val="011B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8D0F30-9C8B-7626-1192-A8FF2FA20EEB}"/>
              </a:ext>
            </a:extLst>
          </p:cNvPr>
          <p:cNvSpPr txBox="1"/>
          <p:nvPr/>
        </p:nvSpPr>
        <p:spPr>
          <a:xfrm>
            <a:off x="2847787" y="6515791"/>
            <a:ext cx="5894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sz="1400" b="1" dirty="0">
                <a:solidFill>
                  <a:schemeClr val="bg1">
                    <a:lumMod val="95000"/>
                  </a:schemeClr>
                </a:solidFill>
              </a:rPr>
              <a:t>ИЗРАДА ЗАВРШНОГ РАЧУНА И ЗАВРШНОГ ИЗВЕШТАЈА– ЈУН 202</a:t>
            </a:r>
            <a:r>
              <a:rPr lang="en-GB" sz="1400" b="1" dirty="0">
                <a:solidFill>
                  <a:schemeClr val="bg1">
                    <a:lumMod val="95000"/>
                  </a:schemeClr>
                </a:solidFill>
              </a:rPr>
              <a:t>6</a:t>
            </a:r>
            <a:r>
              <a:rPr lang="sr-Cyrl-RS" sz="1400" b="1" dirty="0">
                <a:solidFill>
                  <a:schemeClr val="bg1">
                    <a:lumMod val="95000"/>
                  </a:schemeClr>
                </a:solidFill>
              </a:rPr>
              <a:t>. ГОДИНЕ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471526-EBC9-2947-BAA3-2BB8E7C63A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26" y="0"/>
            <a:ext cx="2244874" cy="126274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9C95EFE-DFC8-2232-A7E3-7BF2DD869ED6}"/>
              </a:ext>
            </a:extLst>
          </p:cNvPr>
          <p:cNvCxnSpPr>
            <a:cxnSpLocks/>
          </p:cNvCxnSpPr>
          <p:nvPr/>
        </p:nvCxnSpPr>
        <p:spPr>
          <a:xfrm>
            <a:off x="246018" y="1262743"/>
            <a:ext cx="10622279" cy="0"/>
          </a:xfrm>
          <a:prstGeom prst="line">
            <a:avLst/>
          </a:prstGeom>
          <a:ln w="19050">
            <a:solidFill>
              <a:srgbClr val="011B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1C23073-B91A-A8F2-F720-249E52329D20}"/>
              </a:ext>
            </a:extLst>
          </p:cNvPr>
          <p:cNvSpPr txBox="1">
            <a:spLocks/>
          </p:cNvSpPr>
          <p:nvPr/>
        </p:nvSpPr>
        <p:spPr>
          <a:xfrm>
            <a:off x="564969" y="306751"/>
            <a:ext cx="10622279" cy="955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/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83909722-99E9-987B-9239-537B98D12BF0}"/>
              </a:ext>
            </a:extLst>
          </p:cNvPr>
          <p:cNvSpPr txBox="1">
            <a:spLocks/>
          </p:cNvSpPr>
          <p:nvPr/>
        </p:nvSpPr>
        <p:spPr>
          <a:xfrm>
            <a:off x="483992" y="532944"/>
            <a:ext cx="10622279" cy="955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RS" sz="3200" b="1" dirty="0"/>
              <a:t>Завршни рачун – најчешће недоумице</a:t>
            </a:r>
            <a:endParaRPr lang="en-US"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21AF08-5467-E2D5-C28D-0EE4C848B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770" y="1706398"/>
            <a:ext cx="8748676" cy="11563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3D975C0-5F3E-7F52-AE04-C193AB9026C8}"/>
              </a:ext>
            </a:extLst>
          </p:cNvPr>
          <p:cNvSpPr txBox="1"/>
          <p:nvPr/>
        </p:nvSpPr>
        <p:spPr>
          <a:xfrm>
            <a:off x="1420795" y="3063755"/>
            <a:ext cx="8748675" cy="670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sr-Cyrl-RS" sz="1800" b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Збир наведених позиција мора да буде идентичан са стањем на рачуну стечајног дужника на дан израде завршног рачуна увећан за планиране приливе. </a:t>
            </a:r>
            <a:endParaRPr lang="sr-Cyrl-CS" sz="1400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0D2896-545F-7A0B-FE05-45C52437F4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1772" y="3870362"/>
            <a:ext cx="8748674" cy="3150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04CB93A-EB96-0CC1-EE2B-F4F4A22CDD66}"/>
              </a:ext>
            </a:extLst>
          </p:cNvPr>
          <p:cNvSpPr txBox="1"/>
          <p:nvPr/>
        </p:nvSpPr>
        <p:spPr>
          <a:xfrm>
            <a:off x="1501770" y="4538296"/>
            <a:ext cx="7267068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sr-Cyrl-RS" sz="2000" b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Стање у завршном рачуну увек мора да буде 0.</a:t>
            </a:r>
            <a:endParaRPr lang="sr-Cyrl-CS" sz="2000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826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7F0F66-42ED-938E-CE60-0A67D116E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27E99-A6C1-1D71-604E-5A43FB947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18" y="1474682"/>
            <a:ext cx="11711520" cy="47913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8A2255-C212-86F7-9A89-33B4F886A316}"/>
              </a:ext>
            </a:extLst>
          </p:cNvPr>
          <p:cNvSpPr/>
          <p:nvPr/>
        </p:nvSpPr>
        <p:spPr>
          <a:xfrm rot="5400000">
            <a:off x="5907679" y="573679"/>
            <a:ext cx="376643" cy="12192002"/>
          </a:xfrm>
          <a:prstGeom prst="rect">
            <a:avLst/>
          </a:prstGeom>
          <a:solidFill>
            <a:srgbClr val="011B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38C10B-F02E-8480-3E5B-6930B729E1BC}"/>
              </a:ext>
            </a:extLst>
          </p:cNvPr>
          <p:cNvSpPr txBox="1"/>
          <p:nvPr/>
        </p:nvSpPr>
        <p:spPr>
          <a:xfrm>
            <a:off x="2847787" y="6515791"/>
            <a:ext cx="5894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sz="1400" b="1" dirty="0">
                <a:solidFill>
                  <a:schemeClr val="bg1">
                    <a:lumMod val="95000"/>
                  </a:schemeClr>
                </a:solidFill>
              </a:rPr>
              <a:t>ИЗРАДА ЗАВРШНОГ РАЧУНА И ЗАВРШНОГ ИЗВЕШТАЈА– ЈУН 202</a:t>
            </a:r>
            <a:r>
              <a:rPr lang="en-GB" sz="1400" b="1" dirty="0">
                <a:solidFill>
                  <a:schemeClr val="bg1">
                    <a:lumMod val="95000"/>
                  </a:schemeClr>
                </a:solidFill>
              </a:rPr>
              <a:t>6</a:t>
            </a:r>
            <a:r>
              <a:rPr lang="sr-Cyrl-RS" sz="1400" b="1" dirty="0">
                <a:solidFill>
                  <a:schemeClr val="bg1">
                    <a:lumMod val="95000"/>
                  </a:schemeClr>
                </a:solidFill>
              </a:rPr>
              <a:t>. ГОДИНЕ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056362-1331-9C55-D4E2-C6929F06F7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26" y="0"/>
            <a:ext cx="2244874" cy="126274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6D4D96-0767-8664-59A2-9247F03605AE}"/>
              </a:ext>
            </a:extLst>
          </p:cNvPr>
          <p:cNvCxnSpPr>
            <a:cxnSpLocks/>
          </p:cNvCxnSpPr>
          <p:nvPr/>
        </p:nvCxnSpPr>
        <p:spPr>
          <a:xfrm>
            <a:off x="246018" y="1262743"/>
            <a:ext cx="10622279" cy="0"/>
          </a:xfrm>
          <a:prstGeom prst="line">
            <a:avLst/>
          </a:prstGeom>
          <a:ln w="19050">
            <a:solidFill>
              <a:srgbClr val="011B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D2B31D62-CC03-B09B-98AC-7A83131E4A51}"/>
              </a:ext>
            </a:extLst>
          </p:cNvPr>
          <p:cNvSpPr txBox="1">
            <a:spLocks/>
          </p:cNvSpPr>
          <p:nvPr/>
        </p:nvSpPr>
        <p:spPr>
          <a:xfrm>
            <a:off x="564969" y="306751"/>
            <a:ext cx="10622279" cy="955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DE051F-4EB0-2553-EF38-81FF4F4A9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954" y="2093986"/>
            <a:ext cx="7935153" cy="22972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7D4C40-D154-6F43-D639-09BF9CC6A927}"/>
              </a:ext>
            </a:extLst>
          </p:cNvPr>
          <p:cNvSpPr txBox="1">
            <a:spLocks/>
          </p:cNvSpPr>
          <p:nvPr/>
        </p:nvSpPr>
        <p:spPr>
          <a:xfrm>
            <a:off x="483992" y="532944"/>
            <a:ext cx="10622279" cy="955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RS" sz="3200" b="1" dirty="0"/>
              <a:t>Завршни рачун – преостала имовина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82979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D4DB33-7220-6361-B5B4-E30F754C29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A2079-F7A7-F05A-A21A-B8F71FBC4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18" y="1474682"/>
            <a:ext cx="11711520" cy="47913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105A58-637D-975C-FD95-4099898EEC5F}"/>
              </a:ext>
            </a:extLst>
          </p:cNvPr>
          <p:cNvSpPr/>
          <p:nvPr/>
        </p:nvSpPr>
        <p:spPr>
          <a:xfrm rot="5400000">
            <a:off x="5907679" y="573679"/>
            <a:ext cx="376643" cy="12192002"/>
          </a:xfrm>
          <a:prstGeom prst="rect">
            <a:avLst/>
          </a:prstGeom>
          <a:solidFill>
            <a:srgbClr val="011B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239A99-8BE3-E3F7-6FAA-9D2AF46B6DFA}"/>
              </a:ext>
            </a:extLst>
          </p:cNvPr>
          <p:cNvSpPr txBox="1"/>
          <p:nvPr/>
        </p:nvSpPr>
        <p:spPr>
          <a:xfrm>
            <a:off x="2847787" y="6515791"/>
            <a:ext cx="5894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sz="1400" b="1" dirty="0">
                <a:solidFill>
                  <a:schemeClr val="bg1">
                    <a:lumMod val="95000"/>
                  </a:schemeClr>
                </a:solidFill>
              </a:rPr>
              <a:t>ИЗРАДА ЗАВРШНОГ РАЧУНА И ЗАВРШНОГ ИЗВЕШТАЈА– ЈУН 202</a:t>
            </a:r>
            <a:r>
              <a:rPr lang="en-GB" sz="1400" b="1" dirty="0">
                <a:solidFill>
                  <a:schemeClr val="bg1">
                    <a:lumMod val="95000"/>
                  </a:schemeClr>
                </a:solidFill>
              </a:rPr>
              <a:t>6</a:t>
            </a:r>
            <a:r>
              <a:rPr lang="sr-Cyrl-RS" sz="1400" b="1" dirty="0">
                <a:solidFill>
                  <a:schemeClr val="bg1">
                    <a:lumMod val="95000"/>
                  </a:schemeClr>
                </a:solidFill>
              </a:rPr>
              <a:t>. ГОДИНЕ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433D91-80B7-A241-AF95-E5AE7BC527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26" y="0"/>
            <a:ext cx="2244874" cy="126274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05ED543-14E5-AC5D-24D6-412DE44F16F6}"/>
              </a:ext>
            </a:extLst>
          </p:cNvPr>
          <p:cNvCxnSpPr>
            <a:cxnSpLocks/>
          </p:cNvCxnSpPr>
          <p:nvPr/>
        </p:nvCxnSpPr>
        <p:spPr>
          <a:xfrm>
            <a:off x="246018" y="1262743"/>
            <a:ext cx="10622279" cy="0"/>
          </a:xfrm>
          <a:prstGeom prst="line">
            <a:avLst/>
          </a:prstGeom>
          <a:ln w="19050">
            <a:solidFill>
              <a:srgbClr val="011B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EAFC61BD-883D-1276-D672-C7186764B8AC}"/>
              </a:ext>
            </a:extLst>
          </p:cNvPr>
          <p:cNvSpPr txBox="1">
            <a:spLocks/>
          </p:cNvSpPr>
          <p:nvPr/>
        </p:nvSpPr>
        <p:spPr>
          <a:xfrm>
            <a:off x="564969" y="306751"/>
            <a:ext cx="10622279" cy="955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F96FA3-9034-7869-BCD8-0332B41F6C8B}"/>
              </a:ext>
            </a:extLst>
          </p:cNvPr>
          <p:cNvSpPr txBox="1"/>
          <p:nvPr/>
        </p:nvSpPr>
        <p:spPr>
          <a:xfrm>
            <a:off x="481692" y="1608179"/>
            <a:ext cx="10788832" cy="3156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sr-Cyrl-RS" b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Завршни извештај је саставни део завршног рачуна </a:t>
            </a:r>
            <a:r>
              <a:rPr lang="sr-Cyrl-RS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и његова садржина прописана одредбама Националног стандарда број 7 и садржи </a:t>
            </a:r>
            <a:r>
              <a:rPr lang="sr-Cyrl-RS" b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детаљно </a:t>
            </a:r>
            <a:r>
              <a:rPr lang="sr-Cyrl-RS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описане остварене активности у току стечајног поступка</a:t>
            </a:r>
            <a:r>
              <a:rPr lang="sr-Cyrl-RS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, а поред осталих и </a:t>
            </a:r>
            <a:r>
              <a:rPr lang="sr-Cyrl-CS" b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обрачун коначне награде за рад стечајног управника</a:t>
            </a:r>
            <a:r>
              <a:rPr lang="sr-Latn-RS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r-Cyrl-RS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и </a:t>
            </a:r>
            <a:r>
              <a:rPr lang="sr-Cyrl-CS" b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информацију о предузетим, односно планираним активностима и трошковима у циљу архивирања документације стечајног дужника.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endParaRPr lang="sr-Cyrl-RS" b="1" dirty="0"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RS" b="1" dirty="0">
                <a:cs typeface="Arial" panose="020B0604020202020204" pitchFamily="34" charset="0"/>
              </a:rPr>
              <a:t>О</a:t>
            </a:r>
            <a:r>
              <a:rPr lang="sr-Cyrl-CS" b="1" dirty="0" err="1"/>
              <a:t>брачун</a:t>
            </a:r>
            <a:r>
              <a:rPr lang="sr-Cyrl-CS" b="1" dirty="0"/>
              <a:t> коначне награде за рад стечајног управника</a:t>
            </a:r>
            <a:r>
              <a:rPr lang="sr-Cyrl-RS" b="1" dirty="0">
                <a:cs typeface="Arial" panose="020B0604020202020204" pitchFamily="34" charset="0"/>
              </a:rPr>
              <a:t>, није исто што и коначна награда приказана у завршном рачуну, која обухвата и награду на терет </a:t>
            </a:r>
            <a:r>
              <a:rPr lang="sr-Cyrl-RS" b="1" dirty="0" err="1">
                <a:cs typeface="Arial" panose="020B0604020202020204" pitchFamily="34" charset="0"/>
              </a:rPr>
              <a:t>разлучних</a:t>
            </a:r>
            <a:r>
              <a:rPr lang="sr-Cyrl-RS" b="1" dirty="0">
                <a:cs typeface="Arial" panose="020B0604020202020204" pitchFamily="34" charset="0"/>
              </a:rPr>
              <a:t> поверилаца.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r-Cyrl-RS" dirty="0"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endParaRPr lang="sr-Cyrl-CS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70E49F-FF4E-B584-872C-4B4ACCBDA1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99" b="17562"/>
          <a:stretch>
            <a:fillRect/>
          </a:stretch>
        </p:blipFill>
        <p:spPr>
          <a:xfrm>
            <a:off x="610340" y="4267530"/>
            <a:ext cx="9336786" cy="121026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DBA1346-D675-5F00-52E5-8CF2FB0126E6}"/>
              </a:ext>
            </a:extLst>
          </p:cNvPr>
          <p:cNvSpPr txBox="1">
            <a:spLocks/>
          </p:cNvSpPr>
          <p:nvPr/>
        </p:nvSpPr>
        <p:spPr>
          <a:xfrm>
            <a:off x="483992" y="532944"/>
            <a:ext cx="10622279" cy="955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RS" sz="3200" b="1" dirty="0"/>
              <a:t>Завршни извештај – обрачун награде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65354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5697EB-6548-08DB-2C36-1B0DC1B43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9F5F2-C9C2-0B80-5B11-2F8D3D7CC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5607" y="1569493"/>
            <a:ext cx="7203198" cy="45020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r>
              <a:rPr lang="sr-Cyrl-CS" sz="3000" dirty="0">
                <a:latin typeface="+mj-lt"/>
              </a:rPr>
              <a:t>Кроз завршни извештај и завршни рачун стечајни управник </a:t>
            </a:r>
            <a:r>
              <a:rPr lang="sr-Latn-RS" sz="3000" dirty="0" err="1">
                <a:latin typeface="+mj-lt"/>
              </a:rPr>
              <a:t>приказује</a:t>
            </a:r>
            <a:r>
              <a:rPr lang="sr-Latn-RS" sz="3000" dirty="0">
                <a:latin typeface="+mj-lt"/>
              </a:rPr>
              <a:t> и </a:t>
            </a:r>
            <a:r>
              <a:rPr lang="sr-Latn-RS" sz="3000" dirty="0" err="1">
                <a:latin typeface="+mj-lt"/>
              </a:rPr>
              <a:t>свој</a:t>
            </a:r>
            <a:r>
              <a:rPr lang="sr-Latn-RS" sz="3000" dirty="0">
                <a:latin typeface="+mj-lt"/>
              </a:rPr>
              <a:t> </a:t>
            </a:r>
            <a:r>
              <a:rPr lang="sr-Latn-RS" sz="3000" dirty="0" err="1">
                <a:latin typeface="+mj-lt"/>
              </a:rPr>
              <a:t>успех</a:t>
            </a:r>
            <a:r>
              <a:rPr lang="sr-Latn-RS" sz="3000" dirty="0">
                <a:latin typeface="+mj-lt"/>
              </a:rPr>
              <a:t> </a:t>
            </a:r>
            <a:r>
              <a:rPr lang="sr-Latn-RS" sz="3000" dirty="0" err="1">
                <a:latin typeface="+mj-lt"/>
              </a:rPr>
              <a:t>спровођења</a:t>
            </a:r>
            <a:r>
              <a:rPr lang="sr-Latn-RS" sz="3000" dirty="0">
                <a:latin typeface="+mj-lt"/>
              </a:rPr>
              <a:t> </a:t>
            </a:r>
            <a:r>
              <a:rPr lang="sr-Latn-RS" sz="3000" dirty="0" err="1">
                <a:latin typeface="+mj-lt"/>
              </a:rPr>
              <a:t>стечаја</a:t>
            </a:r>
            <a:r>
              <a:rPr lang="sr-Latn-RS" sz="3000" dirty="0">
                <a:latin typeface="+mj-lt"/>
              </a:rPr>
              <a:t> </a:t>
            </a:r>
            <a:r>
              <a:rPr lang="sr-Cyrl-CS" sz="3000" dirty="0">
                <a:latin typeface="+mj-lt"/>
              </a:rPr>
              <a:t>суду, одбору поверилаца и јавности, доказујући свој </a:t>
            </a:r>
            <a:r>
              <a:rPr lang="sr-Cyrl-CS" sz="3000" b="1" dirty="0">
                <a:latin typeface="+mj-lt"/>
              </a:rPr>
              <a:t>професионалан приступ</a:t>
            </a:r>
            <a:r>
              <a:rPr lang="sr-Cyrl-CS" sz="3000" dirty="0">
                <a:latin typeface="+mj-lt"/>
              </a:rPr>
              <a:t>, као и да је поступак вођен </a:t>
            </a:r>
            <a:r>
              <a:rPr lang="sr-Cyrl-CS" sz="3000" b="1" dirty="0">
                <a:latin typeface="+mj-lt"/>
              </a:rPr>
              <a:t>законито и економично</a:t>
            </a:r>
            <a:r>
              <a:rPr lang="sr-Cyrl-CS" sz="3000" dirty="0">
                <a:latin typeface="+mj-lt"/>
              </a:rPr>
              <a:t>.</a:t>
            </a:r>
          </a:p>
          <a:p>
            <a:pPr marL="0" indent="0">
              <a:buNone/>
            </a:pPr>
            <a:endParaRPr lang="sr-Cyrl-R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1BBACD-1242-B504-19C7-007A3AE1EE98}"/>
              </a:ext>
            </a:extLst>
          </p:cNvPr>
          <p:cNvSpPr/>
          <p:nvPr/>
        </p:nvSpPr>
        <p:spPr>
          <a:xfrm rot="5400000">
            <a:off x="5907679" y="573679"/>
            <a:ext cx="376643" cy="12192002"/>
          </a:xfrm>
          <a:prstGeom prst="rect">
            <a:avLst/>
          </a:prstGeom>
          <a:solidFill>
            <a:srgbClr val="011B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2E7EAA-7095-DFBB-31CF-8F80C7ED2A11}"/>
              </a:ext>
            </a:extLst>
          </p:cNvPr>
          <p:cNvSpPr txBox="1"/>
          <p:nvPr/>
        </p:nvSpPr>
        <p:spPr>
          <a:xfrm>
            <a:off x="2847787" y="6515791"/>
            <a:ext cx="5894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sz="1400" b="1" dirty="0">
                <a:solidFill>
                  <a:schemeClr val="bg1">
                    <a:lumMod val="95000"/>
                  </a:schemeClr>
                </a:solidFill>
              </a:rPr>
              <a:t>ИЗРАДА ЗАВРШНОГ РАЧУНА И ЗАВРШНОГ ИЗВЕШТАЈА– ЈУН 202</a:t>
            </a:r>
            <a:r>
              <a:rPr lang="en-GB" sz="1400" b="1" dirty="0">
                <a:solidFill>
                  <a:schemeClr val="bg1">
                    <a:lumMod val="95000"/>
                  </a:schemeClr>
                </a:solidFill>
              </a:rPr>
              <a:t>6</a:t>
            </a:r>
            <a:r>
              <a:rPr lang="sr-Cyrl-RS" sz="1400" b="1" dirty="0">
                <a:solidFill>
                  <a:schemeClr val="bg1">
                    <a:lumMod val="95000"/>
                  </a:schemeClr>
                </a:solidFill>
              </a:rPr>
              <a:t>. ГОДИНЕ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E6A6F3-5FF8-CBE6-2353-9CF4272320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26" y="0"/>
            <a:ext cx="2244874" cy="126274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37959B0-EFC0-867A-68ED-0AF68D405B55}"/>
              </a:ext>
            </a:extLst>
          </p:cNvPr>
          <p:cNvCxnSpPr>
            <a:cxnSpLocks/>
          </p:cNvCxnSpPr>
          <p:nvPr/>
        </p:nvCxnSpPr>
        <p:spPr>
          <a:xfrm>
            <a:off x="246018" y="1262743"/>
            <a:ext cx="10622279" cy="0"/>
          </a:xfrm>
          <a:prstGeom prst="line">
            <a:avLst/>
          </a:prstGeom>
          <a:ln w="19050">
            <a:solidFill>
              <a:srgbClr val="011B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E8558376-0B44-2E91-FE37-9BC98698CAD4}"/>
              </a:ext>
            </a:extLst>
          </p:cNvPr>
          <p:cNvSpPr txBox="1">
            <a:spLocks/>
          </p:cNvSpPr>
          <p:nvPr/>
        </p:nvSpPr>
        <p:spPr>
          <a:xfrm>
            <a:off x="564969" y="306751"/>
            <a:ext cx="10622279" cy="955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C1EA21F-28E3-B955-4E0D-11E8280DCB59}"/>
              </a:ext>
            </a:extLst>
          </p:cNvPr>
          <p:cNvSpPr txBox="1">
            <a:spLocks/>
          </p:cNvSpPr>
          <p:nvPr/>
        </p:nvSpPr>
        <p:spPr>
          <a:xfrm>
            <a:off x="483992" y="532944"/>
            <a:ext cx="10622279" cy="955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RS" sz="3200" b="1" dirty="0"/>
              <a:t>Завршни рачун</a:t>
            </a:r>
            <a:r>
              <a:rPr lang="sr-Latn-RS" sz="3200" b="1" dirty="0"/>
              <a:t> – </a:t>
            </a:r>
            <a:r>
              <a:rPr lang="sr-Cyrl-RS" sz="3200" b="1" dirty="0"/>
              <a:t>огледало успешног спровођења поступка</a:t>
            </a:r>
            <a:endParaRPr lang="en-US" sz="3200" dirty="0"/>
          </a:p>
        </p:txBody>
      </p:sp>
      <p:pic>
        <p:nvPicPr>
          <p:cNvPr id="2050" name="Picture 2" descr="Ppt Clipart Businessman Standing With A Presentation On A Board Vector  Illustration Cartoon, Cartoon Clipart, Board Clipart, Businessman Clipart  PNG and Vector with Transparent Background for Free Download">
            <a:extLst>
              <a:ext uri="{FF2B5EF4-FFF2-40B4-BE49-F238E27FC236}">
                <a16:creationId xmlns:a16="http://schemas.microsoft.com/office/drawing/2014/main" id="{EBBEDF97-CC97-C3E9-BBE1-C51593549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15" y="1639021"/>
            <a:ext cx="4048792" cy="409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631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B2E63C-C6CB-B51C-5DC9-20E80BDCF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7DB83-3345-7BF0-050F-4FBABFC4E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17" y="160539"/>
            <a:ext cx="10622279" cy="1067769"/>
          </a:xfrm>
        </p:spPr>
        <p:txBody>
          <a:bodyPr>
            <a:normAutofit fontScale="90000"/>
          </a:bodyPr>
          <a:lstStyle/>
          <a:p>
            <a:br>
              <a:rPr lang="sr-Cyrl-RS" dirty="0"/>
            </a:b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C6DFC0-CAEF-E8CB-0B9B-80CBE2638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82DE-2E78-43A0-A32B-7F8B424C53B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0C1EFC-2DAE-BCC0-F461-9745ABD589C4}"/>
              </a:ext>
            </a:extLst>
          </p:cNvPr>
          <p:cNvSpPr/>
          <p:nvPr/>
        </p:nvSpPr>
        <p:spPr>
          <a:xfrm rot="5400000">
            <a:off x="5907679" y="573679"/>
            <a:ext cx="376643" cy="12192002"/>
          </a:xfrm>
          <a:prstGeom prst="rect">
            <a:avLst/>
          </a:prstGeom>
          <a:solidFill>
            <a:srgbClr val="011B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D32594-F957-394E-37DE-6EBC7C3741A7}"/>
              </a:ext>
            </a:extLst>
          </p:cNvPr>
          <p:cNvSpPr txBox="1"/>
          <p:nvPr/>
        </p:nvSpPr>
        <p:spPr>
          <a:xfrm>
            <a:off x="2847787" y="6515791"/>
            <a:ext cx="5894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sz="1400" b="1" dirty="0">
                <a:solidFill>
                  <a:schemeClr val="bg1">
                    <a:lumMod val="95000"/>
                  </a:schemeClr>
                </a:solidFill>
              </a:rPr>
              <a:t>ИЗРАДА ЗАВРШНОГ РАЧУНА И ЗАВРШНОГ ИЗВЕШТАЈА– ЈУН 202</a:t>
            </a:r>
            <a:r>
              <a:rPr lang="en-GB" sz="1400" b="1" dirty="0">
                <a:solidFill>
                  <a:schemeClr val="bg1">
                    <a:lumMod val="95000"/>
                  </a:schemeClr>
                </a:solidFill>
              </a:rPr>
              <a:t>6</a:t>
            </a:r>
            <a:r>
              <a:rPr lang="sr-Cyrl-RS" sz="1400" b="1" dirty="0">
                <a:solidFill>
                  <a:schemeClr val="bg1">
                    <a:lumMod val="95000"/>
                  </a:schemeClr>
                </a:solidFill>
              </a:rPr>
              <a:t>. ГОДИНЕ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DEAB93-8BFC-FCFF-1F6A-3972E2938A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26" y="0"/>
            <a:ext cx="2244874" cy="126274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70EEBD5-3945-AFF9-BFF3-EE049E8F8A28}"/>
              </a:ext>
            </a:extLst>
          </p:cNvPr>
          <p:cNvCxnSpPr>
            <a:cxnSpLocks/>
          </p:cNvCxnSpPr>
          <p:nvPr/>
        </p:nvCxnSpPr>
        <p:spPr>
          <a:xfrm>
            <a:off x="246018" y="1262743"/>
            <a:ext cx="10622279" cy="0"/>
          </a:xfrm>
          <a:prstGeom prst="line">
            <a:avLst/>
          </a:prstGeom>
          <a:ln w="19050">
            <a:solidFill>
              <a:srgbClr val="011B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9EB2038-3C35-2B78-88EA-D4C69D6D22BA}"/>
              </a:ext>
            </a:extLst>
          </p:cNvPr>
          <p:cNvSpPr txBox="1"/>
          <p:nvPr/>
        </p:nvSpPr>
        <p:spPr>
          <a:xfrm>
            <a:off x="755009" y="494368"/>
            <a:ext cx="9748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b="1" dirty="0">
                <a:latin typeface="+mj-lt"/>
              </a:rPr>
              <a:t>Значај завршног рачуна и завршног извештаја</a:t>
            </a:r>
            <a:endParaRPr lang="sr-Latn-RS" sz="3200" b="1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1844E4-4A9E-0C5B-B188-92E0B34357EC}"/>
              </a:ext>
            </a:extLst>
          </p:cNvPr>
          <p:cNvSpPr/>
          <p:nvPr/>
        </p:nvSpPr>
        <p:spPr>
          <a:xfrm>
            <a:off x="6653204" y="2675578"/>
            <a:ext cx="4700596" cy="19026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 b="1" i="1" dirty="0"/>
          </a:p>
          <a:p>
            <a:pPr algn="ctr"/>
            <a:r>
              <a:rPr lang="az-Cyrl-AZ" b="1" i="1" dirty="0"/>
              <a:t>Завршни извештај</a:t>
            </a:r>
            <a:endParaRPr lang="en-US" b="1" i="1" dirty="0"/>
          </a:p>
          <a:p>
            <a:pPr algn="ctr"/>
            <a:endParaRPr lang="en-US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Наративни </a:t>
            </a:r>
            <a:r>
              <a:rPr lang="sr-Cyrl-RS" dirty="0"/>
              <a:t>и хронолошки </a:t>
            </a:r>
            <a:r>
              <a:rPr lang="ru-RU" dirty="0"/>
              <a:t>приказ </a:t>
            </a:r>
            <a:r>
              <a:rPr lang="sr-Cyrl-RS" dirty="0"/>
              <a:t>поступка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Детаљно образложење завршног рачуна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Приказ</a:t>
            </a:r>
            <a:r>
              <a:rPr lang="en-US" dirty="0"/>
              <a:t> </a:t>
            </a:r>
            <a:r>
              <a:rPr lang="sr-Cyrl-RS" dirty="0"/>
              <a:t>свих</a:t>
            </a:r>
            <a:r>
              <a:rPr lang="ru-RU" dirty="0"/>
              <a:t> активности управника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/>
              <a:t>Слободна форма</a:t>
            </a:r>
            <a:endParaRPr lang="ru-RU" dirty="0"/>
          </a:p>
          <a:p>
            <a:pPr algn="ctr"/>
            <a:endParaRPr lang="en-US" b="1" i="1" dirty="0"/>
          </a:p>
          <a:p>
            <a:pPr algn="ctr"/>
            <a:endParaRPr lang="en-US" b="1" i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588F32-EDA6-C6F7-1AB8-33B5B777F77D}"/>
              </a:ext>
            </a:extLst>
          </p:cNvPr>
          <p:cNvSpPr/>
          <p:nvPr/>
        </p:nvSpPr>
        <p:spPr>
          <a:xfrm>
            <a:off x="898519" y="2708237"/>
            <a:ext cx="3898535" cy="183731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z-Cyrl-AZ" b="1" i="1" dirty="0"/>
              <a:t>Завршни рачун</a:t>
            </a:r>
            <a:endParaRPr lang="en-US" b="1" i="1" dirty="0"/>
          </a:p>
          <a:p>
            <a:endParaRPr lang="en-US" b="1" i="1" dirty="0"/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 err="1"/>
              <a:t>Финансијски</a:t>
            </a:r>
            <a:r>
              <a:rPr lang="en-US" altLang="en-US" dirty="0"/>
              <a:t> </a:t>
            </a:r>
            <a:r>
              <a:rPr lang="en-US" altLang="en-US" dirty="0" err="1"/>
              <a:t>преглед</a:t>
            </a:r>
            <a:r>
              <a:rPr lang="en-US" altLang="en-US" dirty="0"/>
              <a:t> </a:t>
            </a:r>
            <a:r>
              <a:rPr lang="en-US" altLang="en-US" dirty="0" err="1"/>
              <a:t>поступка</a:t>
            </a:r>
            <a:endParaRPr lang="en-US" altLang="en-US" dirty="0"/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 err="1"/>
              <a:t>Приливи</a:t>
            </a:r>
            <a:r>
              <a:rPr lang="en-US" altLang="en-US" dirty="0"/>
              <a:t>, </a:t>
            </a:r>
            <a:r>
              <a:rPr lang="en-US" altLang="en-US" dirty="0" err="1"/>
              <a:t>одливи</a:t>
            </a:r>
            <a:r>
              <a:rPr lang="en-US" altLang="en-US" dirty="0"/>
              <a:t>, </a:t>
            </a:r>
            <a:r>
              <a:rPr lang="en-US" altLang="en-US" dirty="0" err="1"/>
              <a:t>деобе</a:t>
            </a:r>
            <a:endParaRPr lang="en-US" altLang="en-US" dirty="0"/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r-Cyrl-RS" altLang="en-US" dirty="0"/>
              <a:t>Прописан образац</a:t>
            </a:r>
            <a:endParaRPr lang="en-US" altLang="en-US" dirty="0"/>
          </a:p>
          <a:p>
            <a:endParaRPr lang="en-US" b="1" i="1" dirty="0"/>
          </a:p>
          <a:p>
            <a:endParaRPr lang="en-US" b="1" i="1" dirty="0"/>
          </a:p>
        </p:txBody>
      </p:sp>
      <p:pic>
        <p:nvPicPr>
          <p:cNvPr id="20" name="Graphic 19" descr="Remote learning math with solid fill">
            <a:extLst>
              <a:ext uri="{FF2B5EF4-FFF2-40B4-BE49-F238E27FC236}">
                <a16:creationId xmlns:a16="http://schemas.microsoft.com/office/drawing/2014/main" id="{43850E47-3036-994B-0946-7E57C9CB1E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44957" y="3568233"/>
            <a:ext cx="914400" cy="914400"/>
          </a:xfrm>
          <a:prstGeom prst="rect">
            <a:avLst/>
          </a:prstGeom>
        </p:spPr>
      </p:pic>
      <p:pic>
        <p:nvPicPr>
          <p:cNvPr id="22" name="Graphic 21" descr="Document with solid fill">
            <a:extLst>
              <a:ext uri="{FF2B5EF4-FFF2-40B4-BE49-F238E27FC236}">
                <a16:creationId xmlns:a16="http://schemas.microsoft.com/office/drawing/2014/main" id="{3974A17F-84F2-7A89-0951-114F9BA435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57836" y="3750509"/>
            <a:ext cx="895963" cy="895963"/>
          </a:xfrm>
          <a:prstGeom prst="rect">
            <a:avLst/>
          </a:prstGeom>
        </p:spPr>
      </p:pic>
      <p:sp>
        <p:nvSpPr>
          <p:cNvPr id="23" name="Arrow: Left-Right 22">
            <a:extLst>
              <a:ext uri="{FF2B5EF4-FFF2-40B4-BE49-F238E27FC236}">
                <a16:creationId xmlns:a16="http://schemas.microsoft.com/office/drawing/2014/main" id="{D41A85DE-8E80-C5EE-D674-B4EC01997877}"/>
              </a:ext>
            </a:extLst>
          </p:cNvPr>
          <p:cNvSpPr/>
          <p:nvPr/>
        </p:nvSpPr>
        <p:spPr>
          <a:xfrm>
            <a:off x="4765040" y="3198549"/>
            <a:ext cx="1888164" cy="485684"/>
          </a:xfrm>
          <a:prstGeom prst="left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>
                <a:solidFill>
                  <a:schemeClr val="tx1"/>
                </a:solidFill>
              </a:rPr>
              <a:t>усаглашеност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9DD9A64-8036-38A4-1401-A2BCA8CDCA3C}"/>
              </a:ext>
            </a:extLst>
          </p:cNvPr>
          <p:cNvSpPr/>
          <p:nvPr/>
        </p:nvSpPr>
        <p:spPr>
          <a:xfrm>
            <a:off x="755009" y="1464578"/>
            <a:ext cx="10598790" cy="6866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Заједно обезбеђују комплетну и поуздану слику и на основу њих се на завршном рочишту доносе важне одлуке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09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FC409-6899-5BA8-48DB-86F1AE2D6B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AE288-A158-5030-9AEF-33FE4CD2B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17" y="160539"/>
            <a:ext cx="10622279" cy="1067769"/>
          </a:xfrm>
        </p:spPr>
        <p:txBody>
          <a:bodyPr>
            <a:normAutofit/>
          </a:bodyPr>
          <a:lstStyle/>
          <a:p>
            <a:pPr algn="ctr"/>
            <a:r>
              <a:rPr lang="sr-Cyrl-RS" sz="3200" b="1" dirty="0"/>
              <a:t>Садржина завршног извешатаја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76A2E-6D29-BE79-78DD-493178969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986" y="1351362"/>
            <a:ext cx="11711520" cy="4791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1600" b="1" i="1" dirty="0"/>
              <a:t>               </a:t>
            </a:r>
            <a:r>
              <a:rPr lang="sr-Cyrl-RS" sz="1600" b="1" dirty="0"/>
              <a:t>П</a:t>
            </a:r>
            <a:r>
              <a:rPr lang="ru-RU" sz="1600" b="1" dirty="0"/>
              <a:t>рописана Националним стандардом бр. 7</a:t>
            </a:r>
          </a:p>
          <a:p>
            <a:pPr marL="0" indent="0">
              <a:buNone/>
            </a:pPr>
            <a:endParaRPr lang="ru-RU" sz="1600" b="1" dirty="0"/>
          </a:p>
          <a:p>
            <a:r>
              <a:rPr lang="ru-RU" sz="1600" dirty="0"/>
              <a:t>Приливи остварени током стечаја</a:t>
            </a:r>
          </a:p>
          <a:p>
            <a:r>
              <a:rPr lang="ru-RU" sz="1600" dirty="0"/>
              <a:t>Испитна рочишта и утврђена потраживања по исплатним редовима</a:t>
            </a:r>
          </a:p>
          <a:p>
            <a:r>
              <a:rPr lang="ru-RU" sz="1600" dirty="0"/>
              <a:t>Одливи: трошкови поступка, обавезе стечајне масе, намирење поверилаца</a:t>
            </a:r>
          </a:p>
          <a:p>
            <a:r>
              <a:rPr lang="ru-RU" sz="1600" dirty="0"/>
              <a:t>Обрачун коначне награде стечајног управника</a:t>
            </a:r>
          </a:p>
          <a:p>
            <a:r>
              <a:rPr lang="ru-RU" sz="1600" dirty="0"/>
              <a:t>Резервисана средства и услови њихове исплате</a:t>
            </a:r>
          </a:p>
          <a:p>
            <a:r>
              <a:rPr lang="ru-RU" sz="1600" dirty="0"/>
              <a:t>Активности и трошкови архивирања документације</a:t>
            </a:r>
          </a:p>
          <a:p>
            <a:r>
              <a:rPr lang="ru-RU" sz="1600" dirty="0"/>
              <a:t>Преостала имовина стечајног дужника и спорови у току</a:t>
            </a:r>
          </a:p>
          <a:p>
            <a:pPr marL="0" indent="0">
              <a:buNone/>
            </a:pPr>
            <a:endParaRPr lang="sr-Cyrl-RS" sz="1600" dirty="0">
              <a:latin typeface="+mj-lt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+mj-lt"/>
              <a:cs typeface="Times New Roman" pitchFamily="18" charset="0"/>
            </a:endParaRPr>
          </a:p>
          <a:p>
            <a:pPr lvl="0" algn="just"/>
            <a:endParaRPr lang="sr-Cyrl-RS" dirty="0">
              <a:latin typeface="+mj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5F39A-0990-DF2F-6976-46302D0E9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82DE-2E78-43A0-A32B-7F8B424C53B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CBF1D0-7693-1E5A-B23E-4FAD2AE26B04}"/>
              </a:ext>
            </a:extLst>
          </p:cNvPr>
          <p:cNvSpPr/>
          <p:nvPr/>
        </p:nvSpPr>
        <p:spPr>
          <a:xfrm rot="5400000">
            <a:off x="5907679" y="573679"/>
            <a:ext cx="376643" cy="12192002"/>
          </a:xfrm>
          <a:prstGeom prst="rect">
            <a:avLst/>
          </a:prstGeom>
          <a:solidFill>
            <a:srgbClr val="011B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14EC46-61DE-17A7-4346-2A7734C80575}"/>
              </a:ext>
            </a:extLst>
          </p:cNvPr>
          <p:cNvSpPr txBox="1"/>
          <p:nvPr/>
        </p:nvSpPr>
        <p:spPr>
          <a:xfrm>
            <a:off x="2847787" y="6515791"/>
            <a:ext cx="5894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sz="1400" b="1" dirty="0">
                <a:solidFill>
                  <a:schemeClr val="bg1">
                    <a:lumMod val="95000"/>
                  </a:schemeClr>
                </a:solidFill>
              </a:rPr>
              <a:t>ИЗРАДА ЗАВРШНОГ РАЧУНА И ЗАВРШНОГ ИЗВЕШТАЈА– ЈУН 202</a:t>
            </a:r>
            <a:r>
              <a:rPr lang="en-GB" sz="1400" b="1" dirty="0">
                <a:solidFill>
                  <a:schemeClr val="bg1">
                    <a:lumMod val="95000"/>
                  </a:schemeClr>
                </a:solidFill>
              </a:rPr>
              <a:t>6</a:t>
            </a:r>
            <a:r>
              <a:rPr lang="sr-Cyrl-RS" sz="1400" b="1" dirty="0">
                <a:solidFill>
                  <a:schemeClr val="bg1">
                    <a:lumMod val="95000"/>
                  </a:schemeClr>
                </a:solidFill>
              </a:rPr>
              <a:t>. ГОДИНЕ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B57322-7E41-042B-9497-2FCCE9F490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26" y="0"/>
            <a:ext cx="2244874" cy="126274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E19177B-C6C3-4D52-A479-8CEC29A3D446}"/>
              </a:ext>
            </a:extLst>
          </p:cNvPr>
          <p:cNvCxnSpPr>
            <a:cxnSpLocks/>
          </p:cNvCxnSpPr>
          <p:nvPr/>
        </p:nvCxnSpPr>
        <p:spPr>
          <a:xfrm>
            <a:off x="246018" y="1262743"/>
            <a:ext cx="10622279" cy="0"/>
          </a:xfrm>
          <a:prstGeom prst="line">
            <a:avLst/>
          </a:prstGeom>
          <a:ln w="19050">
            <a:solidFill>
              <a:srgbClr val="011B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Checklist outline">
            <a:extLst>
              <a:ext uri="{FF2B5EF4-FFF2-40B4-BE49-F238E27FC236}">
                <a16:creationId xmlns:a16="http://schemas.microsoft.com/office/drawing/2014/main" id="{F18AB989-28ED-C9AC-CE57-A585D22609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44599" y="1351362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539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9B7DD0-ABE9-C715-A693-AAF4B7AFB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2C352-12F8-16CA-BCAD-A3C3B2528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17" y="160539"/>
            <a:ext cx="10622279" cy="1067769"/>
          </a:xfrm>
        </p:spPr>
        <p:txBody>
          <a:bodyPr>
            <a:normAutofit fontScale="90000"/>
          </a:bodyPr>
          <a:lstStyle/>
          <a:p>
            <a:br>
              <a:rPr lang="sr-Cyrl-R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C3110-FB0B-34AE-D1D0-1770E1386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18" y="1474682"/>
            <a:ext cx="11711520" cy="4791361"/>
          </a:xfrm>
        </p:spPr>
        <p:txBody>
          <a:bodyPr>
            <a:normAutofit/>
          </a:bodyPr>
          <a:lstStyle/>
          <a:p>
            <a:pPr lvl="4" algn="just"/>
            <a:endParaRPr lang="en-GB" sz="1400" dirty="0">
              <a:latin typeface="+mj-lt"/>
              <a:cs typeface="Times New Roman" pitchFamily="18" charset="0"/>
            </a:endParaRPr>
          </a:p>
          <a:p>
            <a:r>
              <a:rPr lang="ru-RU" sz="2400" dirty="0"/>
              <a:t>Нема прописаних образаца – стечајни управник слободан у избору форме и начина приказа. </a:t>
            </a:r>
            <a:endParaRPr lang="en-US" sz="2400" dirty="0"/>
          </a:p>
          <a:p>
            <a:r>
              <a:rPr lang="ru-RU" sz="2400" dirty="0"/>
              <a:t>Квалитет извештаја зависи од:</a:t>
            </a:r>
          </a:p>
          <a:p>
            <a:r>
              <a:rPr lang="ru-RU" sz="2400" dirty="0"/>
              <a:t>јасне структуре </a:t>
            </a:r>
            <a:r>
              <a:rPr lang="sr-Latn-RS" sz="2400" dirty="0"/>
              <a:t>       </a:t>
            </a:r>
            <a:r>
              <a:rPr lang="sr-Cyrl-RS" sz="2400" dirty="0"/>
              <a:t> подела</a:t>
            </a:r>
            <a:r>
              <a:rPr lang="ru-RU" sz="2400" dirty="0"/>
              <a:t> по целинама</a:t>
            </a:r>
          </a:p>
          <a:p>
            <a:r>
              <a:rPr lang="ru-RU" sz="2400" dirty="0"/>
              <a:t>прегледности             хронологија</a:t>
            </a:r>
          </a:p>
          <a:p>
            <a:r>
              <a:rPr lang="ru-RU" sz="2400" dirty="0"/>
              <a:t>усклађености са завршним рачуном            избегавање грешака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sr-Cyrl-R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DDEB9-589B-8DFC-A4BD-448233B62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82DE-2E78-43A0-A32B-7F8B424C53B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D4E89F-B17A-EAAC-76A1-8734FAA345E2}"/>
              </a:ext>
            </a:extLst>
          </p:cNvPr>
          <p:cNvSpPr/>
          <p:nvPr/>
        </p:nvSpPr>
        <p:spPr>
          <a:xfrm rot="5400000">
            <a:off x="5907679" y="573679"/>
            <a:ext cx="376643" cy="12192002"/>
          </a:xfrm>
          <a:prstGeom prst="rect">
            <a:avLst/>
          </a:prstGeom>
          <a:solidFill>
            <a:srgbClr val="011B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3926CD-6D6D-F9E9-F6AB-7845B79DB0D2}"/>
              </a:ext>
            </a:extLst>
          </p:cNvPr>
          <p:cNvSpPr txBox="1"/>
          <p:nvPr/>
        </p:nvSpPr>
        <p:spPr>
          <a:xfrm>
            <a:off x="2847787" y="6515791"/>
            <a:ext cx="5894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sz="1400" b="1" dirty="0">
                <a:solidFill>
                  <a:schemeClr val="bg1">
                    <a:lumMod val="95000"/>
                  </a:schemeClr>
                </a:solidFill>
              </a:rPr>
              <a:t>ИЗРАДА ЗАВРШНОГ РАЧУНА И ЗАВРШНОГ ИЗВЕШТАЈА– ЈУН 202</a:t>
            </a:r>
            <a:r>
              <a:rPr lang="en-GB" sz="1400" b="1" dirty="0">
                <a:solidFill>
                  <a:schemeClr val="bg1">
                    <a:lumMod val="95000"/>
                  </a:schemeClr>
                </a:solidFill>
              </a:rPr>
              <a:t>6</a:t>
            </a:r>
            <a:r>
              <a:rPr lang="sr-Cyrl-RS" sz="1400" b="1" dirty="0">
                <a:solidFill>
                  <a:schemeClr val="bg1">
                    <a:lumMod val="95000"/>
                  </a:schemeClr>
                </a:solidFill>
              </a:rPr>
              <a:t>. ГОДИНЕ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BB6633-A044-DE0C-4631-67932F7869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26" y="0"/>
            <a:ext cx="2244874" cy="126274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7AE04E-8FF7-83D3-0DDE-2AF176CB4BAB}"/>
              </a:ext>
            </a:extLst>
          </p:cNvPr>
          <p:cNvCxnSpPr>
            <a:cxnSpLocks/>
          </p:cNvCxnSpPr>
          <p:nvPr/>
        </p:nvCxnSpPr>
        <p:spPr>
          <a:xfrm>
            <a:off x="246018" y="1262743"/>
            <a:ext cx="10622279" cy="0"/>
          </a:xfrm>
          <a:prstGeom prst="line">
            <a:avLst/>
          </a:prstGeom>
          <a:ln w="19050">
            <a:solidFill>
              <a:srgbClr val="011B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4EC479D-3ACA-E9DD-0DAF-D25A83A90FF0}"/>
              </a:ext>
            </a:extLst>
          </p:cNvPr>
          <p:cNvSpPr txBox="1"/>
          <p:nvPr/>
        </p:nvSpPr>
        <p:spPr>
          <a:xfrm>
            <a:off x="2122415" y="591957"/>
            <a:ext cx="7281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b="1" dirty="0">
                <a:latin typeface="+mj-lt"/>
              </a:rPr>
              <a:t>Израда завршног извештаја</a:t>
            </a:r>
            <a:endParaRPr lang="sr-Latn-RS" sz="3200" b="1" dirty="0">
              <a:latin typeface="+mj-lt"/>
            </a:endParaRPr>
          </a:p>
        </p:txBody>
      </p:sp>
      <p:pic>
        <p:nvPicPr>
          <p:cNvPr id="10" name="Graphic 9" descr="Signature with solid fill">
            <a:extLst>
              <a:ext uri="{FF2B5EF4-FFF2-40B4-BE49-F238E27FC236}">
                <a16:creationId xmlns:a16="http://schemas.microsoft.com/office/drawing/2014/main" id="{EB008DCA-2864-D81D-72A9-3EDC73A890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96680" y="4049288"/>
            <a:ext cx="1971040" cy="1971040"/>
          </a:xfrm>
          <a:prstGeom prst="rect">
            <a:avLst/>
          </a:prstGeom>
        </p:spPr>
      </p:pic>
      <p:sp>
        <p:nvSpPr>
          <p:cNvPr id="9" name="Arrow: Striped Right 8">
            <a:extLst>
              <a:ext uri="{FF2B5EF4-FFF2-40B4-BE49-F238E27FC236}">
                <a16:creationId xmlns:a16="http://schemas.microsoft.com/office/drawing/2014/main" id="{78F09370-AED9-649B-5290-1A742F4EAEC4}"/>
              </a:ext>
            </a:extLst>
          </p:cNvPr>
          <p:cNvSpPr/>
          <p:nvPr/>
        </p:nvSpPr>
        <p:spPr>
          <a:xfrm>
            <a:off x="2631787" y="3107094"/>
            <a:ext cx="432000" cy="252000"/>
          </a:xfrm>
          <a:prstGeom prst="strip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/>
              <a:t> </a:t>
            </a:r>
          </a:p>
        </p:txBody>
      </p:sp>
      <p:sp>
        <p:nvSpPr>
          <p:cNvPr id="14" name="Arrow: Striped Right 13">
            <a:extLst>
              <a:ext uri="{FF2B5EF4-FFF2-40B4-BE49-F238E27FC236}">
                <a16:creationId xmlns:a16="http://schemas.microsoft.com/office/drawing/2014/main" id="{8A9132A4-83AE-DA78-1115-119DC59557F9}"/>
              </a:ext>
            </a:extLst>
          </p:cNvPr>
          <p:cNvSpPr/>
          <p:nvPr/>
        </p:nvSpPr>
        <p:spPr>
          <a:xfrm>
            <a:off x="2568187" y="3597432"/>
            <a:ext cx="432000" cy="252000"/>
          </a:xfrm>
          <a:prstGeom prst="strip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/>
              <a:t> </a:t>
            </a:r>
          </a:p>
        </p:txBody>
      </p:sp>
      <p:sp>
        <p:nvSpPr>
          <p:cNvPr id="18" name="Arrow: Striped Right 17">
            <a:extLst>
              <a:ext uri="{FF2B5EF4-FFF2-40B4-BE49-F238E27FC236}">
                <a16:creationId xmlns:a16="http://schemas.microsoft.com/office/drawing/2014/main" id="{40B973D2-83B0-A7BC-5733-C41077B44384}"/>
              </a:ext>
            </a:extLst>
          </p:cNvPr>
          <p:cNvSpPr/>
          <p:nvPr/>
        </p:nvSpPr>
        <p:spPr>
          <a:xfrm flipV="1">
            <a:off x="5474277" y="4049288"/>
            <a:ext cx="432000" cy="251999"/>
          </a:xfrm>
          <a:prstGeom prst="strip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3452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D5319D-10C2-9314-B64B-34442D9D2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93F32-F3DC-3FC9-A977-2F8CB004A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17" y="160539"/>
            <a:ext cx="10622279" cy="1067769"/>
          </a:xfrm>
        </p:spPr>
        <p:txBody>
          <a:bodyPr>
            <a:normAutofit fontScale="90000"/>
          </a:bodyPr>
          <a:lstStyle/>
          <a:p>
            <a:br>
              <a:rPr lang="sr-Cyrl-RS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9E05E-E1B6-6BDC-34F0-918B48FAA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17" y="1620280"/>
            <a:ext cx="4522772" cy="4411266"/>
          </a:xfrm>
        </p:spPr>
        <p:txBody>
          <a:bodyPr>
            <a:noAutofit/>
          </a:bodyPr>
          <a:lstStyle/>
          <a:p>
            <a:endParaRPr lang="en-US" sz="2400" dirty="0">
              <a:cs typeface="Times New Roman" pitchFamily="18" charset="0"/>
            </a:endParaRPr>
          </a:p>
          <a:p>
            <a:pPr lvl="0" algn="just"/>
            <a:endParaRPr lang="sr-Cyrl-RS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2B64B-D188-B81A-92FC-8D697E5B1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82DE-2E78-43A0-A32B-7F8B424C53B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C7C1EE-BF40-110E-8E0A-A660E08F1D74}"/>
              </a:ext>
            </a:extLst>
          </p:cNvPr>
          <p:cNvSpPr/>
          <p:nvPr/>
        </p:nvSpPr>
        <p:spPr>
          <a:xfrm rot="5400000">
            <a:off x="5907679" y="573679"/>
            <a:ext cx="376643" cy="12192002"/>
          </a:xfrm>
          <a:prstGeom prst="rect">
            <a:avLst/>
          </a:prstGeom>
          <a:solidFill>
            <a:srgbClr val="011B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8EA7E0-0577-50B7-455A-EB811CA65426}"/>
              </a:ext>
            </a:extLst>
          </p:cNvPr>
          <p:cNvSpPr txBox="1"/>
          <p:nvPr/>
        </p:nvSpPr>
        <p:spPr>
          <a:xfrm>
            <a:off x="2847787" y="6515791"/>
            <a:ext cx="5894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sz="1400" b="1" dirty="0">
                <a:solidFill>
                  <a:schemeClr val="bg1">
                    <a:lumMod val="95000"/>
                  </a:schemeClr>
                </a:solidFill>
              </a:rPr>
              <a:t>ИЗРАДА ЗАВРШНОГ РАЧУНА И ЗАВРШНОГ ИЗВЕШТАЈА– ЈУН 202</a:t>
            </a:r>
            <a:r>
              <a:rPr lang="en-GB" sz="1400" b="1" dirty="0">
                <a:solidFill>
                  <a:schemeClr val="bg1">
                    <a:lumMod val="95000"/>
                  </a:schemeClr>
                </a:solidFill>
              </a:rPr>
              <a:t>6</a:t>
            </a:r>
            <a:r>
              <a:rPr lang="sr-Cyrl-RS" sz="1400" b="1" dirty="0">
                <a:solidFill>
                  <a:schemeClr val="bg1">
                    <a:lumMod val="95000"/>
                  </a:schemeClr>
                </a:solidFill>
              </a:rPr>
              <a:t>. ГОДИНЕ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37D2A5-901C-4A3A-B316-01045EF714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26" y="0"/>
            <a:ext cx="2244874" cy="126274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6A45506-6D81-5217-D500-4580238F7334}"/>
              </a:ext>
            </a:extLst>
          </p:cNvPr>
          <p:cNvCxnSpPr>
            <a:cxnSpLocks/>
          </p:cNvCxnSpPr>
          <p:nvPr/>
        </p:nvCxnSpPr>
        <p:spPr>
          <a:xfrm>
            <a:off x="246018" y="1262743"/>
            <a:ext cx="10622279" cy="0"/>
          </a:xfrm>
          <a:prstGeom prst="line">
            <a:avLst/>
          </a:prstGeom>
          <a:ln w="19050">
            <a:solidFill>
              <a:srgbClr val="011B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DED813E-D3BF-06AB-5296-E7E0DC8AA459}"/>
              </a:ext>
            </a:extLst>
          </p:cNvPr>
          <p:cNvSpPr txBox="1"/>
          <p:nvPr/>
        </p:nvSpPr>
        <p:spPr>
          <a:xfrm>
            <a:off x="924771" y="436626"/>
            <a:ext cx="9264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latin typeface="+mj-lt"/>
              </a:defRPr>
            </a:lvl1pPr>
          </a:lstStyle>
          <a:p>
            <a:r>
              <a:rPr lang="az-Cyrl-AZ" sz="3200" dirty="0"/>
              <a:t>Препоручена структура завршног извештаја</a:t>
            </a:r>
            <a:endParaRPr lang="en-US" sz="3200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E03CF2C-EBE4-5C3E-3E37-23A39E8ADE37}"/>
              </a:ext>
            </a:extLst>
          </p:cNvPr>
          <p:cNvSpPr/>
          <p:nvPr/>
        </p:nvSpPr>
        <p:spPr>
          <a:xfrm>
            <a:off x="1020932" y="1678120"/>
            <a:ext cx="3747856" cy="188549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400" b="1" u="sng" dirty="0"/>
              <a:t>Општи подаци</a:t>
            </a:r>
          </a:p>
          <a:p>
            <a:pPr algn="ctr"/>
            <a:endParaRPr lang="sr-Cyrl-R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1400" dirty="0"/>
              <a:t>Основни подаци о дужнику и поступку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R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1400" dirty="0"/>
              <a:t>Уводи ток поступка</a:t>
            </a:r>
          </a:p>
          <a:p>
            <a:pPr algn="ctr"/>
            <a:endParaRPr lang="sr-Cyrl-RS" dirty="0"/>
          </a:p>
          <a:p>
            <a:pPr algn="ctr"/>
            <a:endParaRPr lang="sr-Latn-RS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42F54B5-55E4-B79A-A092-877CEEDC5D6C}"/>
              </a:ext>
            </a:extLst>
          </p:cNvPr>
          <p:cNvSpPr/>
          <p:nvPr/>
        </p:nvSpPr>
        <p:spPr>
          <a:xfrm>
            <a:off x="6681163" y="1694001"/>
            <a:ext cx="3747600" cy="1886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400" b="1" u="sng" dirty="0"/>
              <a:t>Финансијски преглед</a:t>
            </a:r>
          </a:p>
          <a:p>
            <a:pPr algn="ctr"/>
            <a:endParaRPr lang="sr-Cyrl-RS" sz="14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1400" dirty="0"/>
              <a:t>Уновчење имовине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1400" dirty="0"/>
              <a:t>Намирење поверилаца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1400" dirty="0"/>
              <a:t>Преглед прилива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1400" dirty="0"/>
              <a:t>Преглед одлива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1400" dirty="0"/>
              <a:t>Награда стечајног управника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1400" dirty="0"/>
              <a:t>Резервација средстава</a:t>
            </a:r>
            <a:endParaRPr lang="sr-Latn-RS" sz="1400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4EB124F-8FFC-F76D-6DC7-4D0267E4A7B2}"/>
              </a:ext>
            </a:extLst>
          </p:cNvPr>
          <p:cNvSpPr/>
          <p:nvPr/>
        </p:nvSpPr>
        <p:spPr>
          <a:xfrm rot="10800000" flipV="1">
            <a:off x="1020931" y="3946891"/>
            <a:ext cx="3747858" cy="186651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400" b="1" u="sng" dirty="0"/>
              <a:t>Специфична питања поступка</a:t>
            </a:r>
          </a:p>
          <a:p>
            <a:pPr algn="ctr"/>
            <a:endParaRPr lang="sr-Cyrl-RS" sz="14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1400" dirty="0"/>
              <a:t>Судски поступци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1400" dirty="0"/>
              <a:t>Пренос стечајне масе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1400" dirty="0"/>
              <a:t>Вишак деобне масе</a:t>
            </a:r>
            <a:endParaRPr lang="sr-Latn-RS" sz="1400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BB85178-9BB0-8585-00C2-612941CC1CFF}"/>
              </a:ext>
            </a:extLst>
          </p:cNvPr>
          <p:cNvSpPr/>
          <p:nvPr/>
        </p:nvSpPr>
        <p:spPr>
          <a:xfrm rot="10800000" flipH="1" flipV="1">
            <a:off x="6681163" y="3956492"/>
            <a:ext cx="3815776" cy="1886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400" b="1" u="sng" dirty="0"/>
              <a:t>Закључење </a:t>
            </a:r>
          </a:p>
          <a:p>
            <a:pPr algn="ctr"/>
            <a:endParaRPr lang="sr-Cyrl-RS" sz="14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1400" dirty="0"/>
              <a:t>Предлози за завршно рочиште</a:t>
            </a:r>
          </a:p>
          <a:p>
            <a:pPr algn="ctr"/>
            <a:endParaRPr lang="sr-Cyrl-RS" sz="1400" dirty="0"/>
          </a:p>
          <a:p>
            <a:pPr algn="ctr"/>
            <a:endParaRPr lang="sr-Cyrl-RS" sz="1400" dirty="0"/>
          </a:p>
          <a:p>
            <a:pPr algn="ctr"/>
            <a:endParaRPr lang="sr-Cyrl-RS" sz="1400" dirty="0"/>
          </a:p>
          <a:p>
            <a:pPr algn="ctr"/>
            <a:endParaRPr lang="sr-Latn-RS" sz="14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4DCE404-7461-FAF4-F29E-3DC4FDF62DDF}"/>
              </a:ext>
            </a:extLst>
          </p:cNvPr>
          <p:cNvCxnSpPr/>
          <p:nvPr/>
        </p:nvCxnSpPr>
        <p:spPr>
          <a:xfrm>
            <a:off x="5246703" y="2521258"/>
            <a:ext cx="9854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620AF6B-A117-17E3-1A95-6B67A2233782}"/>
              </a:ext>
            </a:extLst>
          </p:cNvPr>
          <p:cNvCxnSpPr/>
          <p:nvPr/>
        </p:nvCxnSpPr>
        <p:spPr>
          <a:xfrm>
            <a:off x="2847787" y="3639845"/>
            <a:ext cx="0" cy="2308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730DA52-D8D5-AD9B-0793-07829898B7D3}"/>
              </a:ext>
            </a:extLst>
          </p:cNvPr>
          <p:cNvCxnSpPr>
            <a:cxnSpLocks/>
          </p:cNvCxnSpPr>
          <p:nvPr/>
        </p:nvCxnSpPr>
        <p:spPr>
          <a:xfrm>
            <a:off x="5184559" y="4891596"/>
            <a:ext cx="10475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C3D1490-7BB0-9C1E-13FB-0AD1EFA1DADB}"/>
              </a:ext>
            </a:extLst>
          </p:cNvPr>
          <p:cNvCxnSpPr/>
          <p:nvPr/>
        </p:nvCxnSpPr>
        <p:spPr>
          <a:xfrm>
            <a:off x="8610600" y="3639845"/>
            <a:ext cx="0" cy="2308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 descr="Checklist outline">
            <a:extLst>
              <a:ext uri="{FF2B5EF4-FFF2-40B4-BE49-F238E27FC236}">
                <a16:creationId xmlns:a16="http://schemas.microsoft.com/office/drawing/2014/main" id="{8AEFBD86-F580-3547-5406-13E2651B42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842368" y="1694001"/>
            <a:ext cx="396000" cy="396000"/>
          </a:xfrm>
          <a:prstGeom prst="rect">
            <a:avLst/>
          </a:prstGeom>
        </p:spPr>
      </p:pic>
      <p:pic>
        <p:nvPicPr>
          <p:cNvPr id="28" name="Graphic 27" descr="Scales of justice with solid fill">
            <a:extLst>
              <a:ext uri="{FF2B5EF4-FFF2-40B4-BE49-F238E27FC236}">
                <a16:creationId xmlns:a16="http://schemas.microsoft.com/office/drawing/2014/main" id="{112E5335-7C16-28F0-0A17-E094FC6B2F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87237" y="4013430"/>
            <a:ext cx="576000" cy="576000"/>
          </a:xfrm>
          <a:prstGeom prst="rect">
            <a:avLst/>
          </a:prstGeom>
        </p:spPr>
      </p:pic>
      <p:pic>
        <p:nvPicPr>
          <p:cNvPr id="29" name="Graphic 28" descr="Coins with solid fill">
            <a:extLst>
              <a:ext uri="{FF2B5EF4-FFF2-40B4-BE49-F238E27FC236}">
                <a16:creationId xmlns:a16="http://schemas.microsoft.com/office/drawing/2014/main" id="{77142C3D-FE2B-B708-8DBF-403BE3E3F2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61064" y="1712556"/>
            <a:ext cx="468000" cy="468000"/>
          </a:xfrm>
          <a:prstGeom prst="rect">
            <a:avLst/>
          </a:prstGeom>
        </p:spPr>
      </p:pic>
      <p:sp>
        <p:nvSpPr>
          <p:cNvPr id="31" name="Arrow: Right 30">
            <a:extLst>
              <a:ext uri="{FF2B5EF4-FFF2-40B4-BE49-F238E27FC236}">
                <a16:creationId xmlns:a16="http://schemas.microsoft.com/office/drawing/2014/main" id="{EEAC8D87-59AF-6999-D85B-8FDDC29416A8}"/>
              </a:ext>
            </a:extLst>
          </p:cNvPr>
          <p:cNvSpPr/>
          <p:nvPr/>
        </p:nvSpPr>
        <p:spPr>
          <a:xfrm>
            <a:off x="6961064" y="4030213"/>
            <a:ext cx="978408" cy="484632"/>
          </a:xfrm>
          <a:prstGeom prst="right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sz="1400" b="1" u="sng" dirty="0"/>
          </a:p>
        </p:txBody>
      </p:sp>
    </p:spTree>
    <p:extLst>
      <p:ext uri="{BB962C8B-B14F-4D97-AF65-F5344CB8AC3E}">
        <p14:creationId xmlns:p14="http://schemas.microsoft.com/office/powerpoint/2010/main" val="1475282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5E7B3D-CDA3-52A6-59BB-4325B21C5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3BE27-4C71-6323-061D-9CD44F309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17" y="160539"/>
            <a:ext cx="10622279" cy="1067769"/>
          </a:xfrm>
        </p:spPr>
        <p:txBody>
          <a:bodyPr>
            <a:normAutofit fontScale="90000"/>
          </a:bodyPr>
          <a:lstStyle/>
          <a:p>
            <a:br>
              <a:rPr lang="en-US" noProof="1"/>
            </a:br>
            <a:endParaRPr lang="en-US" noProof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3A59C-B25F-CECA-2BD0-FBC525C58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240" y="1420985"/>
            <a:ext cx="11711520" cy="4791361"/>
          </a:xfrm>
        </p:spPr>
        <p:txBody>
          <a:bodyPr/>
          <a:lstStyle/>
          <a:p>
            <a:pPr algn="just"/>
            <a:endParaRPr lang="en-US" noProof="1">
              <a:cs typeface="Times New Roman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noProof="1"/>
              <a:t>Ако постоје делови стечајне масе који нису распоређени у тренутку закључења    поступка, расподела се врши решењем о завршној деоби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noProof="1"/>
              <a:t>Стечајни управник сачињава нацрт завршне деобе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noProof="1"/>
              <a:t>Пренос потраживања и имовине не приказује се табеларно кроз образац ЕРС-а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en-US" noProof="1"/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noProof="1"/>
              <a:t>Ненаплаћена потраживања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en-US" noProof="1"/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sr-Cyrl-RS" noProof="1"/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noProof="1"/>
              <a:t>Преостала имовина</a:t>
            </a:r>
          </a:p>
          <a:p>
            <a:endParaRPr lang="en-US" noProof="1">
              <a:cs typeface="Times New Roman" pitchFamily="18" charset="0"/>
            </a:endParaRPr>
          </a:p>
          <a:p>
            <a:pPr lvl="0" algn="just"/>
            <a:endParaRPr lang="en-US" noProof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DF33B-1FE6-A5DD-DE2E-F9FFDFB64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82DE-2E78-43A0-A32B-7F8B424C53B6}" type="slidenum">
              <a:rPr lang="en-US" noProof="1" smtClean="0"/>
              <a:pPr/>
              <a:t>18</a:t>
            </a:fld>
            <a:endParaRPr lang="en-US" noProof="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D5BE0F-9457-F7F3-FF8D-F145B9D5160A}"/>
              </a:ext>
            </a:extLst>
          </p:cNvPr>
          <p:cNvSpPr/>
          <p:nvPr/>
        </p:nvSpPr>
        <p:spPr>
          <a:xfrm rot="5400000">
            <a:off x="5907679" y="573679"/>
            <a:ext cx="376643" cy="12192002"/>
          </a:xfrm>
          <a:prstGeom prst="rect">
            <a:avLst/>
          </a:prstGeom>
          <a:solidFill>
            <a:srgbClr val="011B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3F1B09-F58A-F84B-E4DE-A819D5708CE9}"/>
              </a:ext>
            </a:extLst>
          </p:cNvPr>
          <p:cNvSpPr txBox="1"/>
          <p:nvPr/>
        </p:nvSpPr>
        <p:spPr>
          <a:xfrm>
            <a:off x="2847787" y="6515791"/>
            <a:ext cx="5894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noProof="1">
                <a:solidFill>
                  <a:schemeClr val="bg1">
                    <a:lumMod val="95000"/>
                  </a:schemeClr>
                </a:solidFill>
              </a:rPr>
              <a:t>ИЗРАДА ЗАВРШНОГ РАЧУНА И ЗАВРШНОГ ИЗВЕШТАЈА– ЈУН 2026. ГОДИНЕ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EE095F-70DC-B830-9718-3776E9FCE9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26" y="0"/>
            <a:ext cx="2244874" cy="126274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2DA3F-0A2E-56A7-6F2D-FAAB785F6F32}"/>
              </a:ext>
            </a:extLst>
          </p:cNvPr>
          <p:cNvCxnSpPr>
            <a:cxnSpLocks/>
          </p:cNvCxnSpPr>
          <p:nvPr/>
        </p:nvCxnSpPr>
        <p:spPr>
          <a:xfrm>
            <a:off x="246018" y="1262743"/>
            <a:ext cx="10622279" cy="0"/>
          </a:xfrm>
          <a:prstGeom prst="line">
            <a:avLst/>
          </a:prstGeom>
          <a:ln w="19050">
            <a:solidFill>
              <a:srgbClr val="011B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FE1E04F-EF66-ED10-DD11-BA8E486B6ACD}"/>
              </a:ext>
            </a:extLst>
          </p:cNvPr>
          <p:cNvSpPr txBox="1"/>
          <p:nvPr/>
        </p:nvSpPr>
        <p:spPr>
          <a:xfrm>
            <a:off x="1946245" y="419409"/>
            <a:ext cx="7155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noProof="1">
                <a:latin typeface="+mj-lt"/>
              </a:rPr>
              <a:t>Пренос стечајне масе</a:t>
            </a:r>
          </a:p>
        </p:txBody>
      </p:sp>
      <p:pic>
        <p:nvPicPr>
          <p:cNvPr id="11" name="Graphic 10" descr="House with solid fill">
            <a:extLst>
              <a:ext uri="{FF2B5EF4-FFF2-40B4-BE49-F238E27FC236}">
                <a16:creationId xmlns:a16="http://schemas.microsoft.com/office/drawing/2014/main" id="{48B39970-B58B-33F7-BC0C-EC4FB7ED39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66333" y="4377833"/>
            <a:ext cx="914400" cy="914400"/>
          </a:xfrm>
          <a:prstGeom prst="rect">
            <a:avLst/>
          </a:prstGeom>
        </p:spPr>
      </p:pic>
      <p:pic>
        <p:nvPicPr>
          <p:cNvPr id="14" name="Graphic 13" descr="Car with solid fill">
            <a:extLst>
              <a:ext uri="{FF2B5EF4-FFF2-40B4-BE49-F238E27FC236}">
                <a16:creationId xmlns:a16="http://schemas.microsoft.com/office/drawing/2014/main" id="{93F2D2CD-32D9-C053-5E50-E9FECA5290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37933" y="4558204"/>
            <a:ext cx="914400" cy="914400"/>
          </a:xfrm>
          <a:prstGeom prst="rect">
            <a:avLst/>
          </a:prstGeom>
        </p:spPr>
      </p:pic>
      <p:pic>
        <p:nvPicPr>
          <p:cNvPr id="16" name="Graphic 15" descr="Coins with solid fill">
            <a:extLst>
              <a:ext uri="{FF2B5EF4-FFF2-40B4-BE49-F238E27FC236}">
                <a16:creationId xmlns:a16="http://schemas.microsoft.com/office/drawing/2014/main" id="{D0BADC30-947D-DE3A-ED3F-376C3066C8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66950" y="34290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114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EDA74F-1DFB-5817-EEEC-62CE8BDE5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D0648-8F88-BE96-E7EF-EE258562C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17" y="160539"/>
            <a:ext cx="10622279" cy="1067769"/>
          </a:xfrm>
        </p:spPr>
        <p:txBody>
          <a:bodyPr>
            <a:normAutofit fontScale="90000"/>
          </a:bodyPr>
          <a:lstStyle/>
          <a:p>
            <a:br>
              <a:rPr lang="sr-Cyrl-R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0B7F6-67D2-C380-F6DC-94DBB8324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18" y="1474682"/>
            <a:ext cx="11711520" cy="4791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Завршна деоба – шта је потребно јасно приказати</a:t>
            </a:r>
          </a:p>
          <a:p>
            <a:pPr marL="0" indent="0">
              <a:buNone/>
            </a:pPr>
            <a:endParaRPr lang="ru-RU" sz="2400" dirty="0"/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endParaRPr lang="sr-Cyrl-R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9BFA89-3AFD-D14E-3B88-E573291B0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82DE-2E78-43A0-A32B-7F8B424C53B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8431D0-95B3-659C-95F1-13EAD52ED571}"/>
              </a:ext>
            </a:extLst>
          </p:cNvPr>
          <p:cNvSpPr/>
          <p:nvPr/>
        </p:nvSpPr>
        <p:spPr>
          <a:xfrm rot="5400000">
            <a:off x="5907679" y="573679"/>
            <a:ext cx="376643" cy="12192002"/>
          </a:xfrm>
          <a:prstGeom prst="rect">
            <a:avLst/>
          </a:prstGeom>
          <a:solidFill>
            <a:srgbClr val="011B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4CE749-E182-1A7B-39FD-5A130FEAF48B}"/>
              </a:ext>
            </a:extLst>
          </p:cNvPr>
          <p:cNvSpPr txBox="1"/>
          <p:nvPr/>
        </p:nvSpPr>
        <p:spPr>
          <a:xfrm>
            <a:off x="2847787" y="6515791"/>
            <a:ext cx="5894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sz="1400" b="1" dirty="0">
                <a:solidFill>
                  <a:schemeClr val="bg1">
                    <a:lumMod val="95000"/>
                  </a:schemeClr>
                </a:solidFill>
              </a:rPr>
              <a:t>ИЗРАДА ЗАВРШНОГ РАЧУНА И ЗАВРШНОГ ИЗВЕШТАЈА– ЈУН 202</a:t>
            </a:r>
            <a:r>
              <a:rPr lang="en-GB" sz="1400" b="1" dirty="0">
                <a:solidFill>
                  <a:schemeClr val="bg1">
                    <a:lumMod val="95000"/>
                  </a:schemeClr>
                </a:solidFill>
              </a:rPr>
              <a:t>6</a:t>
            </a:r>
            <a:r>
              <a:rPr lang="sr-Cyrl-RS" sz="1400" b="1" dirty="0">
                <a:solidFill>
                  <a:schemeClr val="bg1">
                    <a:lumMod val="95000"/>
                  </a:schemeClr>
                </a:solidFill>
              </a:rPr>
              <a:t>. ГОДИНЕ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62623D-B653-D485-7EAD-EE27F7DB3D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26" y="0"/>
            <a:ext cx="2244874" cy="126274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02568C9-78EE-E497-8008-03C237D667BD}"/>
              </a:ext>
            </a:extLst>
          </p:cNvPr>
          <p:cNvCxnSpPr>
            <a:cxnSpLocks/>
          </p:cNvCxnSpPr>
          <p:nvPr/>
        </p:nvCxnSpPr>
        <p:spPr>
          <a:xfrm>
            <a:off x="246018" y="1262743"/>
            <a:ext cx="10622279" cy="0"/>
          </a:xfrm>
          <a:prstGeom prst="line">
            <a:avLst/>
          </a:prstGeom>
          <a:ln w="19050">
            <a:solidFill>
              <a:srgbClr val="011B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340E1C8-01B3-5EAA-751F-4468255E8CA8}"/>
              </a:ext>
            </a:extLst>
          </p:cNvPr>
          <p:cNvSpPr txBox="1"/>
          <p:nvPr/>
        </p:nvSpPr>
        <p:spPr>
          <a:xfrm>
            <a:off x="2390862" y="196244"/>
            <a:ext cx="63516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b="1" dirty="0">
                <a:latin typeface="+mj-lt"/>
              </a:rPr>
              <a:t>Приказ преноса ненаплаћених потраживања и имовине</a:t>
            </a:r>
            <a:endParaRPr lang="sr-Latn-RS" sz="3200" b="1" dirty="0">
              <a:latin typeface="+mj-lt"/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AB99B5F4-E1A2-18C0-1843-9E955CD7CA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4453847"/>
              </p:ext>
            </p:extLst>
          </p:nvPr>
        </p:nvGraphicFramePr>
        <p:xfrm>
          <a:off x="2043404" y="2416629"/>
          <a:ext cx="7903722" cy="3721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37494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9B7DD0-ABE9-C715-A693-AAF4B7AFB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2C352-12F8-16CA-BCAD-A3C3B2528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17" y="160539"/>
            <a:ext cx="10622279" cy="1067769"/>
          </a:xfrm>
        </p:spPr>
        <p:txBody>
          <a:bodyPr>
            <a:normAutofit fontScale="90000"/>
          </a:bodyPr>
          <a:lstStyle/>
          <a:p>
            <a:br>
              <a:rPr lang="sr-Cyrl-R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C3110-FB0B-34AE-D1D0-1770E1386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18" y="1474682"/>
            <a:ext cx="11711520" cy="47913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+mj-lt"/>
              <a:cs typeface="Times New Roman" pitchFamily="18" charset="0"/>
            </a:endParaRPr>
          </a:p>
          <a:p>
            <a:pPr marL="0" lvl="0" indent="0" algn="just">
              <a:buNone/>
            </a:pPr>
            <a:endParaRPr lang="sr-Cyrl-RS" dirty="0"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D4E89F-B17A-EAAC-76A1-8734FAA345E2}"/>
              </a:ext>
            </a:extLst>
          </p:cNvPr>
          <p:cNvSpPr/>
          <p:nvPr/>
        </p:nvSpPr>
        <p:spPr>
          <a:xfrm rot="5400000">
            <a:off x="5907679" y="573679"/>
            <a:ext cx="376643" cy="12192002"/>
          </a:xfrm>
          <a:prstGeom prst="rect">
            <a:avLst/>
          </a:prstGeom>
          <a:solidFill>
            <a:srgbClr val="011B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3926CD-6D6D-F9E9-F6AB-7845B79DB0D2}"/>
              </a:ext>
            </a:extLst>
          </p:cNvPr>
          <p:cNvSpPr txBox="1"/>
          <p:nvPr/>
        </p:nvSpPr>
        <p:spPr>
          <a:xfrm>
            <a:off x="2847787" y="6515791"/>
            <a:ext cx="5894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sz="1400" b="1" dirty="0">
                <a:solidFill>
                  <a:schemeClr val="bg1">
                    <a:lumMod val="95000"/>
                  </a:schemeClr>
                </a:solidFill>
              </a:rPr>
              <a:t>ИЗРАДА ЗАВРШНОГ РАЧУНА И ЗАВРШНОГ ИЗВЕШТАЈА– ЈУН 202</a:t>
            </a:r>
            <a:r>
              <a:rPr lang="en-GB" sz="1400" b="1" dirty="0">
                <a:solidFill>
                  <a:schemeClr val="bg1">
                    <a:lumMod val="95000"/>
                  </a:schemeClr>
                </a:solidFill>
              </a:rPr>
              <a:t>6</a:t>
            </a:r>
            <a:r>
              <a:rPr lang="sr-Cyrl-RS" sz="1400" b="1" dirty="0">
                <a:solidFill>
                  <a:schemeClr val="bg1">
                    <a:lumMod val="95000"/>
                  </a:schemeClr>
                </a:solidFill>
              </a:rPr>
              <a:t>. ГОДИНЕ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BB6633-A044-DE0C-4631-67932F7869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26" y="0"/>
            <a:ext cx="2244874" cy="126274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7AE04E-8FF7-83D3-0DDE-2AF176CB4BAB}"/>
              </a:ext>
            </a:extLst>
          </p:cNvPr>
          <p:cNvCxnSpPr>
            <a:cxnSpLocks/>
          </p:cNvCxnSpPr>
          <p:nvPr/>
        </p:nvCxnSpPr>
        <p:spPr>
          <a:xfrm>
            <a:off x="246018" y="1262743"/>
            <a:ext cx="10622279" cy="0"/>
          </a:xfrm>
          <a:prstGeom prst="line">
            <a:avLst/>
          </a:prstGeom>
          <a:ln w="19050">
            <a:solidFill>
              <a:srgbClr val="011B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4C3CCA4F-32DA-55D8-D6F8-271B362AD850}"/>
              </a:ext>
            </a:extLst>
          </p:cNvPr>
          <p:cNvSpPr txBox="1">
            <a:spLocks/>
          </p:cNvSpPr>
          <p:nvPr/>
        </p:nvSpPr>
        <p:spPr>
          <a:xfrm>
            <a:off x="731521" y="416597"/>
            <a:ext cx="10622279" cy="955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ru-RU" sz="3200" b="1" dirty="0"/>
            </a:br>
            <a:r>
              <a:rPr lang="sr-Cyrl-RS" sz="3200" b="1" dirty="0"/>
              <a:t>Четири</a:t>
            </a:r>
            <a:r>
              <a:rPr lang="ru-RU" sz="3200" b="1" dirty="0"/>
              <a:t> кључна одговора завршног рачуна</a:t>
            </a:r>
            <a:br>
              <a:rPr lang="ru-RU" sz="3200" b="1" dirty="0"/>
            </a:br>
            <a:endParaRPr lang="en-US" sz="3200" b="1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459F94D-37C8-B34E-FBA2-B87FA55413E7}"/>
              </a:ext>
            </a:extLst>
          </p:cNvPr>
          <p:cNvSpPr txBox="1">
            <a:spLocks/>
          </p:cNvSpPr>
          <p:nvPr/>
        </p:nvSpPr>
        <p:spPr>
          <a:xfrm>
            <a:off x="968721" y="1577246"/>
            <a:ext cx="9899575" cy="3806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r-Cyrl-RS" sz="2400" b="1" dirty="0"/>
              <a:t>З</a:t>
            </a:r>
            <a:r>
              <a:rPr lang="sr-Cyrl-CS" sz="2400" b="1" dirty="0"/>
              <a:t>а колико је заправо продата имовина стечајног дужника и</a:t>
            </a:r>
            <a:r>
              <a:rPr lang="sr-Latn-RS" sz="2400" b="1" dirty="0"/>
              <a:t> </a:t>
            </a:r>
            <a:r>
              <a:rPr lang="sr-Cyrl-RS" sz="2400" b="1" dirty="0"/>
              <a:t>колико су</a:t>
            </a:r>
            <a:r>
              <a:rPr lang="sr-Cyrl-CS" sz="2400" b="1" dirty="0"/>
              <a:t> наплаћена потраживања.</a:t>
            </a:r>
            <a:endParaRPr lang="sr-Latn-RS" sz="2400" b="1" dirty="0"/>
          </a:p>
          <a:p>
            <a:pPr lvl="0"/>
            <a:endParaRPr lang="sr-Cyrl-CS" sz="2400" b="1" dirty="0"/>
          </a:p>
          <a:p>
            <a:pPr lvl="0"/>
            <a:r>
              <a:rPr lang="sr-Cyrl-CS" sz="2400" b="1" dirty="0"/>
              <a:t>Колики су били трошкови самог вођења стечаја.</a:t>
            </a:r>
            <a:endParaRPr lang="sr-Latn-RS" sz="2400" b="1" dirty="0"/>
          </a:p>
          <a:p>
            <a:pPr lvl="0"/>
            <a:endParaRPr lang="sr-Cyrl-CS" sz="2400" b="1" dirty="0"/>
          </a:p>
          <a:p>
            <a:pPr lvl="0"/>
            <a:r>
              <a:rPr lang="sr-Cyrl-CS" sz="2400" b="1" dirty="0"/>
              <a:t>Колико је новца подељено повериоцима и у ком проценту </a:t>
            </a:r>
            <a:r>
              <a:rPr lang="sr-Latn-RS" sz="2400" b="1" dirty="0" err="1"/>
              <a:t>су</a:t>
            </a:r>
            <a:r>
              <a:rPr lang="sr-Cyrl-RS" sz="2400" b="1" dirty="0"/>
              <a:t> </a:t>
            </a:r>
            <a:r>
              <a:rPr lang="sr-Latn-RS" sz="2400" b="1" dirty="0" err="1"/>
              <a:t>они</a:t>
            </a:r>
            <a:r>
              <a:rPr lang="sr-Latn-RS" sz="2400" b="1" dirty="0"/>
              <a:t> </a:t>
            </a:r>
            <a:r>
              <a:rPr lang="sr-Latn-RS" sz="2400" b="1" dirty="0" err="1"/>
              <a:t>намирени</a:t>
            </a:r>
            <a:r>
              <a:rPr lang="sr-Cyrl-RS" sz="2400" b="1" dirty="0"/>
              <a:t>.</a:t>
            </a:r>
            <a:endParaRPr lang="sr-Latn-RS" sz="2400" b="1" dirty="0"/>
          </a:p>
          <a:p>
            <a:pPr lvl="0"/>
            <a:endParaRPr lang="sr-Cyrl-CS" sz="2400" b="1" dirty="0"/>
          </a:p>
          <a:p>
            <a:pPr lvl="0"/>
            <a:r>
              <a:rPr lang="sr-Cyrl-RS" sz="2400" b="1" dirty="0"/>
              <a:t> Судбина имовине која није обухваћена оствареним приливима и вишку деобне масе.</a:t>
            </a:r>
            <a:endParaRPr lang="sr-Cyrl-CS" sz="2400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A9D15AD-35A8-061E-A1DF-CC2B0BBA73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8" t="4911" r="68022" b="75907"/>
          <a:stretch>
            <a:fillRect/>
          </a:stretch>
        </p:blipFill>
        <p:spPr>
          <a:xfrm>
            <a:off x="353085" y="1991967"/>
            <a:ext cx="615636" cy="5304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5F2DD23-DDD4-902C-D6A4-AC0094E75E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" t="60374" r="89650" b="20309"/>
          <a:stretch>
            <a:fillRect/>
          </a:stretch>
        </p:blipFill>
        <p:spPr>
          <a:xfrm>
            <a:off x="371192" y="4280611"/>
            <a:ext cx="579422" cy="5341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A54D7A2-EB69-9714-AE82-BE7DCB8966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40" t="31289" r="47554" b="47756"/>
          <a:stretch>
            <a:fillRect/>
          </a:stretch>
        </p:blipFill>
        <p:spPr>
          <a:xfrm>
            <a:off x="407406" y="2802169"/>
            <a:ext cx="506994" cy="5794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E7BCB51-67CE-DC0F-7DC1-433246261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2" t="4769" r="78950" b="74277"/>
          <a:stretch>
            <a:fillRect/>
          </a:stretch>
        </p:blipFill>
        <p:spPr>
          <a:xfrm>
            <a:off x="353085" y="3489250"/>
            <a:ext cx="624689" cy="57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007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6D4AA-E206-7C78-3C9B-1BE6E49A5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009F4-C4C3-8EE0-FE4C-F015DB26A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17" y="160539"/>
            <a:ext cx="10622279" cy="1067769"/>
          </a:xfrm>
        </p:spPr>
        <p:txBody>
          <a:bodyPr>
            <a:noAutofit/>
          </a:bodyPr>
          <a:lstStyle/>
          <a:p>
            <a:pPr algn="ctr"/>
            <a:br>
              <a:rPr lang="sr-Cyrl-RS" altLang="sr-Latn-R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sr-Cyrl-RS" altLang="sr-Latn-R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sr-Cyrl-RS" altLang="sr-Latn-R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r-Cyrl-RS" altLang="sr-Latn-RS" sz="3200" b="1" dirty="0">
                <a:solidFill>
                  <a:srgbClr val="000000"/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Пример</a:t>
            </a:r>
            <a:r>
              <a:rPr lang="sr-Cyrl-RS" altLang="sr-Latn-RS" sz="32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бр.1. </a:t>
            </a:r>
            <a:br>
              <a:rPr lang="sr-Latn-RS" altLang="sr-Latn-RS" sz="3200" dirty="0"/>
            </a:br>
            <a:br>
              <a:rPr lang="sr-Cyrl-RS" sz="3200" dirty="0"/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7CFFA-4573-D3F4-3F24-9E2F3E39C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273" y="1500326"/>
            <a:ext cx="11487704" cy="39279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altLang="sr-Latn-RS" sz="2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Пренос ненаплаћених потраживања на стечајне повериоце у износу од  200 динара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8C408-2D56-6E5C-94F1-E99407894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82DE-2E78-43A0-A32B-7F8B424C53B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8EF591-7F8E-4A9A-A57F-A14A208C87AF}"/>
              </a:ext>
            </a:extLst>
          </p:cNvPr>
          <p:cNvSpPr/>
          <p:nvPr/>
        </p:nvSpPr>
        <p:spPr>
          <a:xfrm rot="5400000">
            <a:off x="5907679" y="573679"/>
            <a:ext cx="376643" cy="12192002"/>
          </a:xfrm>
          <a:prstGeom prst="rect">
            <a:avLst/>
          </a:prstGeom>
          <a:solidFill>
            <a:srgbClr val="011B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E6C088-0152-8AC6-3FEF-89646B63E1FF}"/>
              </a:ext>
            </a:extLst>
          </p:cNvPr>
          <p:cNvSpPr txBox="1"/>
          <p:nvPr/>
        </p:nvSpPr>
        <p:spPr>
          <a:xfrm>
            <a:off x="2847787" y="6515791"/>
            <a:ext cx="5894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sz="1400" b="1" dirty="0">
                <a:solidFill>
                  <a:schemeClr val="bg1">
                    <a:lumMod val="95000"/>
                  </a:schemeClr>
                </a:solidFill>
              </a:rPr>
              <a:t>ИЗРАДА ЗАВРШНОГ РАЧУНА И ЗАВРШНОГ ИЗВЕШТАЈА– ЈУН 202</a:t>
            </a:r>
            <a:r>
              <a:rPr lang="en-GB" sz="1400" b="1" dirty="0">
                <a:solidFill>
                  <a:schemeClr val="bg1">
                    <a:lumMod val="95000"/>
                  </a:schemeClr>
                </a:solidFill>
              </a:rPr>
              <a:t>6</a:t>
            </a:r>
            <a:r>
              <a:rPr lang="sr-Cyrl-RS" sz="1400" b="1" dirty="0">
                <a:solidFill>
                  <a:schemeClr val="bg1">
                    <a:lumMod val="95000"/>
                  </a:schemeClr>
                </a:solidFill>
              </a:rPr>
              <a:t>. ГОДИНЕ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C322EA-B278-C6DD-6DAE-1A12919D26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26" y="0"/>
            <a:ext cx="2244874" cy="126274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EAD31D-C82E-62A8-B132-B3AF8A6C6A41}"/>
              </a:ext>
            </a:extLst>
          </p:cNvPr>
          <p:cNvCxnSpPr>
            <a:cxnSpLocks/>
          </p:cNvCxnSpPr>
          <p:nvPr/>
        </p:nvCxnSpPr>
        <p:spPr>
          <a:xfrm>
            <a:off x="246018" y="1262743"/>
            <a:ext cx="10622279" cy="0"/>
          </a:xfrm>
          <a:prstGeom prst="line">
            <a:avLst/>
          </a:prstGeom>
          <a:ln w="19050">
            <a:solidFill>
              <a:srgbClr val="011B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">
            <a:extLst>
              <a:ext uri="{FF2B5EF4-FFF2-40B4-BE49-F238E27FC236}">
                <a16:creationId xmlns:a16="http://schemas.microsoft.com/office/drawing/2014/main" id="{28F9BA1A-FB6C-FBC1-4B60-E032A5BA3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950" y="28458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4F5BD0A-9D0D-E3BD-B4E3-3F3CDCB600E5}"/>
              </a:ext>
            </a:extLst>
          </p:cNvPr>
          <p:cNvGraphicFramePr>
            <a:graphicFrameLocks noGrp="1"/>
          </p:cNvGraphicFramePr>
          <p:nvPr/>
        </p:nvGraphicFramePr>
        <p:xfrm>
          <a:off x="488272" y="2156409"/>
          <a:ext cx="11301273" cy="34995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0680">
                  <a:extLst>
                    <a:ext uri="{9D8B030D-6E8A-4147-A177-3AD203B41FA5}">
                      <a16:colId xmlns:a16="http://schemas.microsoft.com/office/drawing/2014/main" val="2267613850"/>
                    </a:ext>
                  </a:extLst>
                </a:gridCol>
                <a:gridCol w="728712">
                  <a:extLst>
                    <a:ext uri="{9D8B030D-6E8A-4147-A177-3AD203B41FA5}">
                      <a16:colId xmlns:a16="http://schemas.microsoft.com/office/drawing/2014/main" val="2385619923"/>
                    </a:ext>
                  </a:extLst>
                </a:gridCol>
                <a:gridCol w="1240841">
                  <a:extLst>
                    <a:ext uri="{9D8B030D-6E8A-4147-A177-3AD203B41FA5}">
                      <a16:colId xmlns:a16="http://schemas.microsoft.com/office/drawing/2014/main" val="2519270258"/>
                    </a:ext>
                  </a:extLst>
                </a:gridCol>
                <a:gridCol w="1030516">
                  <a:extLst>
                    <a:ext uri="{9D8B030D-6E8A-4147-A177-3AD203B41FA5}">
                      <a16:colId xmlns:a16="http://schemas.microsoft.com/office/drawing/2014/main" val="3717278180"/>
                    </a:ext>
                  </a:extLst>
                </a:gridCol>
                <a:gridCol w="1240841">
                  <a:extLst>
                    <a:ext uri="{9D8B030D-6E8A-4147-A177-3AD203B41FA5}">
                      <a16:colId xmlns:a16="http://schemas.microsoft.com/office/drawing/2014/main" val="200131943"/>
                    </a:ext>
                  </a:extLst>
                </a:gridCol>
                <a:gridCol w="1240841">
                  <a:extLst>
                    <a:ext uri="{9D8B030D-6E8A-4147-A177-3AD203B41FA5}">
                      <a16:colId xmlns:a16="http://schemas.microsoft.com/office/drawing/2014/main" val="1694774042"/>
                    </a:ext>
                  </a:extLst>
                </a:gridCol>
                <a:gridCol w="1343268">
                  <a:extLst>
                    <a:ext uri="{9D8B030D-6E8A-4147-A177-3AD203B41FA5}">
                      <a16:colId xmlns:a16="http://schemas.microsoft.com/office/drawing/2014/main" val="2679727201"/>
                    </a:ext>
                  </a:extLst>
                </a:gridCol>
                <a:gridCol w="1343268">
                  <a:extLst>
                    <a:ext uri="{9D8B030D-6E8A-4147-A177-3AD203B41FA5}">
                      <a16:colId xmlns:a16="http://schemas.microsoft.com/office/drawing/2014/main" val="2583600521"/>
                    </a:ext>
                  </a:extLst>
                </a:gridCol>
                <a:gridCol w="1094630">
                  <a:extLst>
                    <a:ext uri="{9D8B030D-6E8A-4147-A177-3AD203B41FA5}">
                      <a16:colId xmlns:a16="http://schemas.microsoft.com/office/drawing/2014/main" val="3247137914"/>
                    </a:ext>
                  </a:extLst>
                </a:gridCol>
                <a:gridCol w="997676">
                  <a:extLst>
                    <a:ext uri="{9D8B030D-6E8A-4147-A177-3AD203B41FA5}">
                      <a16:colId xmlns:a16="http://schemas.microsoft.com/office/drawing/2014/main" val="3549495931"/>
                    </a:ext>
                  </a:extLst>
                </a:gridCol>
              </a:tblGrid>
              <a:tr h="185604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000" kern="1200" dirty="0">
                          <a:effectLst/>
                        </a:rPr>
                        <a:t>Поверилац -назив </a:t>
                      </a:r>
                      <a:endParaRPr lang="sr-Latn-RS" sz="1200" kern="100" dirty="0">
                        <a:effectLst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000" kern="1200" dirty="0">
                          <a:effectLst/>
                        </a:rPr>
                        <a:t>и адреса </a:t>
                      </a:r>
                      <a:endParaRPr lang="sr-Latn-R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000" kern="1200" dirty="0">
                          <a:effectLst/>
                        </a:rPr>
                        <a:t>ИР</a:t>
                      </a:r>
                      <a:endParaRPr lang="sr-Latn-R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000" kern="1200">
                          <a:effectLst/>
                        </a:rPr>
                        <a:t>Утврђено потраживање поверилаца 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000" kern="1200" dirty="0">
                          <a:effectLst/>
                        </a:rPr>
                        <a:t>Намирено у току трајања стечајног поступка у ранијим деобама (намирење раније 50%)</a:t>
                      </a:r>
                      <a:endParaRPr lang="sr-Latn-R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000" kern="1200">
                          <a:effectLst/>
                        </a:rPr>
                        <a:t>Преостало потраживање поверилаца (остатак дуга)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000" kern="1200">
                          <a:effectLst/>
                        </a:rPr>
                        <a:t>% учешћа појединачног потраживања у укупним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000" kern="1200">
                          <a:effectLst/>
                        </a:rPr>
                        <a:t>Проценат намирења у случају наплате целокупног пренетог потраживања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000" kern="1200">
                          <a:effectLst/>
                        </a:rPr>
                        <a:t>Приказ номиналног износа намирења (20% од укупно признатих потраживања)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000" kern="1200">
                          <a:effectLst/>
                        </a:rPr>
                        <a:t>Остатак неизмиреног дуга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000" kern="1200" dirty="0">
                          <a:effectLst/>
                        </a:rPr>
                        <a:t>Проценат укупног намирења сваког повериоца</a:t>
                      </a:r>
                      <a:endParaRPr lang="sr-Latn-R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7723081"/>
                  </a:ext>
                </a:extLst>
              </a:tr>
              <a:tr h="239168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000" kern="1200" dirty="0">
                          <a:effectLst/>
                        </a:rPr>
                        <a:t>1</a:t>
                      </a:r>
                      <a:endParaRPr lang="sr-Latn-R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000" kern="1200" dirty="0">
                          <a:effectLst/>
                        </a:rPr>
                        <a:t>2</a:t>
                      </a:r>
                      <a:endParaRPr lang="sr-Latn-R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000" kern="1200" dirty="0">
                          <a:effectLst/>
                        </a:rPr>
                        <a:t>3</a:t>
                      </a:r>
                      <a:endParaRPr lang="sr-Latn-R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000" kern="1200" dirty="0">
                          <a:effectLst/>
                        </a:rPr>
                        <a:t>4</a:t>
                      </a:r>
                      <a:endParaRPr lang="sr-Latn-R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000" kern="1200" dirty="0">
                          <a:effectLst/>
                        </a:rPr>
                        <a:t>5</a:t>
                      </a:r>
                      <a:endParaRPr lang="sr-Latn-R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000" kern="1200" dirty="0">
                          <a:effectLst/>
                        </a:rPr>
                        <a:t>6</a:t>
                      </a:r>
                      <a:endParaRPr lang="sr-Latn-R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000" kern="1200" dirty="0">
                          <a:effectLst/>
                        </a:rPr>
                        <a:t>7</a:t>
                      </a:r>
                      <a:endParaRPr lang="sr-Latn-R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000" kern="1200" dirty="0">
                          <a:effectLst/>
                        </a:rPr>
                        <a:t>8</a:t>
                      </a:r>
                      <a:endParaRPr lang="sr-Latn-R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000" kern="1200" dirty="0">
                          <a:effectLst/>
                        </a:rPr>
                        <a:t>9</a:t>
                      </a:r>
                      <a:endParaRPr lang="sr-Latn-R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000" kern="1200" dirty="0">
                          <a:effectLst/>
                        </a:rPr>
                        <a:t>10</a:t>
                      </a:r>
                      <a:endParaRPr lang="sr-Latn-R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8229681"/>
                  </a:ext>
                </a:extLst>
              </a:tr>
              <a:tr h="402977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000" kern="1200">
                          <a:effectLst/>
                        </a:rPr>
                        <a:t>Поверилац А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000" kern="1200">
                          <a:effectLst/>
                        </a:rPr>
                        <a:t> 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000" kern="1200">
                          <a:effectLst/>
                        </a:rPr>
                        <a:t>100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000" kern="1200">
                          <a:effectLst/>
                        </a:rPr>
                        <a:t>50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000" kern="1200">
                          <a:effectLst/>
                        </a:rPr>
                        <a:t>50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000" kern="1200">
                          <a:effectLst/>
                        </a:rPr>
                        <a:t>10%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000" kern="1200">
                          <a:effectLst/>
                        </a:rPr>
                        <a:t>20%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000" kern="1200">
                          <a:effectLst/>
                        </a:rPr>
                        <a:t>20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000" kern="1200">
                          <a:effectLst/>
                        </a:rPr>
                        <a:t>30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000" kern="1200">
                          <a:effectLst/>
                        </a:rPr>
                        <a:t>70%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2732869"/>
                  </a:ext>
                </a:extLst>
              </a:tr>
              <a:tr h="402977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000" kern="1200">
                          <a:effectLst/>
                        </a:rPr>
                        <a:t>Поверилац Б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000" kern="1200">
                          <a:effectLst/>
                        </a:rPr>
                        <a:t> 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000" kern="1200">
                          <a:effectLst/>
                        </a:rPr>
                        <a:t>400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000" kern="1200">
                          <a:effectLst/>
                        </a:rPr>
                        <a:t>200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000" kern="1200">
                          <a:effectLst/>
                        </a:rPr>
                        <a:t>200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000" kern="1200">
                          <a:effectLst/>
                        </a:rPr>
                        <a:t>40%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000" kern="1200">
                          <a:effectLst/>
                        </a:rPr>
                        <a:t>20%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000" kern="1200">
                          <a:effectLst/>
                        </a:rPr>
                        <a:t>80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000" kern="1200">
                          <a:effectLst/>
                        </a:rPr>
                        <a:t>120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000" kern="1200">
                          <a:effectLst/>
                        </a:rPr>
                        <a:t>70%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074957"/>
                  </a:ext>
                </a:extLst>
              </a:tr>
              <a:tr h="402977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000" kern="1200">
                          <a:effectLst/>
                        </a:rPr>
                        <a:t>Поверилац Ц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000" kern="1200">
                          <a:effectLst/>
                        </a:rPr>
                        <a:t> 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000" kern="1200">
                          <a:effectLst/>
                        </a:rPr>
                        <a:t>500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000" kern="1200">
                          <a:effectLst/>
                        </a:rPr>
                        <a:t>250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000" kern="1200">
                          <a:effectLst/>
                        </a:rPr>
                        <a:t>250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000" kern="1200">
                          <a:effectLst/>
                        </a:rPr>
                        <a:t>50%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000" kern="1200">
                          <a:effectLst/>
                        </a:rPr>
                        <a:t>20%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000" kern="1200">
                          <a:effectLst/>
                        </a:rPr>
                        <a:t>100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000" kern="1200">
                          <a:effectLst/>
                        </a:rPr>
                        <a:t>150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000" kern="1200">
                          <a:effectLst/>
                        </a:rPr>
                        <a:t>70%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5883402"/>
                  </a:ext>
                </a:extLst>
              </a:tr>
              <a:tr h="195397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000" kern="1200">
                          <a:effectLst/>
                        </a:rPr>
                        <a:t>Укупно: 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000" kern="1200">
                          <a:effectLst/>
                        </a:rPr>
                        <a:t> 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000" b="1" kern="1200" dirty="0">
                          <a:effectLst/>
                        </a:rPr>
                        <a:t>1000</a:t>
                      </a:r>
                      <a:endParaRPr lang="sr-Latn-R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000" b="1" kern="1200" dirty="0">
                          <a:effectLst/>
                        </a:rPr>
                        <a:t>500</a:t>
                      </a:r>
                      <a:endParaRPr lang="sr-Latn-R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000" b="1" kern="1200" dirty="0">
                          <a:effectLst/>
                        </a:rPr>
                        <a:t>500</a:t>
                      </a:r>
                      <a:endParaRPr lang="sr-Latn-R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000" b="1" kern="1200" dirty="0">
                          <a:effectLst/>
                        </a:rPr>
                        <a:t>100%</a:t>
                      </a:r>
                      <a:endParaRPr lang="sr-Latn-R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000" b="1" kern="1200" dirty="0">
                          <a:effectLst/>
                        </a:rPr>
                        <a:t>20%</a:t>
                      </a:r>
                      <a:endParaRPr lang="sr-Latn-R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000" b="1" kern="1200" dirty="0">
                          <a:effectLst/>
                        </a:rPr>
                        <a:t>200</a:t>
                      </a:r>
                      <a:endParaRPr lang="sr-Latn-R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000" b="1" kern="1200" dirty="0">
                          <a:effectLst/>
                        </a:rPr>
                        <a:t>300</a:t>
                      </a:r>
                      <a:endParaRPr lang="sr-Latn-R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000" b="1" kern="1200" dirty="0">
                          <a:effectLst/>
                        </a:rPr>
                        <a:t>70%</a:t>
                      </a:r>
                      <a:endParaRPr lang="sr-Latn-R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9397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35977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C91CBD-E629-842C-E2A4-9E41A2907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B8D0B-9218-A34D-B658-36FFFF4F3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17" y="160539"/>
            <a:ext cx="10622279" cy="1067769"/>
          </a:xfrm>
        </p:spPr>
        <p:txBody>
          <a:bodyPr>
            <a:normAutofit fontScale="90000"/>
          </a:bodyPr>
          <a:lstStyle/>
          <a:p>
            <a:pPr algn="ctr"/>
            <a:br>
              <a:rPr lang="sr-Cyrl-R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DAF5F-FEA8-F1A0-9D81-7454B113F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618" y="1749034"/>
            <a:ext cx="11711520" cy="4791361"/>
          </a:xfrm>
        </p:spPr>
        <p:txBody>
          <a:bodyPr>
            <a:normAutofit fontScale="85000" lnSpcReduction="20000"/>
          </a:bodyPr>
          <a:lstStyle/>
          <a:p>
            <a:pPr algn="just"/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sr-Cyrl-RS" dirty="0"/>
          </a:p>
          <a:p>
            <a:pPr lvl="0" algn="just"/>
            <a:endParaRPr lang="sr-Cyrl-RS" dirty="0"/>
          </a:p>
          <a:p>
            <a:pPr lvl="0" algn="just"/>
            <a:endParaRPr lang="sr-Cyrl-RS" dirty="0"/>
          </a:p>
          <a:p>
            <a:pPr lvl="0" algn="just"/>
            <a:endParaRPr lang="sr-Cyrl-RS" dirty="0"/>
          </a:p>
          <a:p>
            <a:pPr lvl="0" algn="just"/>
            <a:endParaRPr lang="sr-Cyrl-RS" dirty="0"/>
          </a:p>
          <a:p>
            <a:pPr lvl="0" algn="just"/>
            <a:endParaRPr lang="sr-Cyrl-RS" dirty="0"/>
          </a:p>
          <a:p>
            <a:r>
              <a:rPr lang="ru-RU" sz="1800" dirty="0"/>
              <a:t>Проценат намирења – пример</a:t>
            </a:r>
          </a:p>
          <a:p>
            <a:r>
              <a:rPr lang="ru-RU" sz="1800" dirty="0"/>
              <a:t>На основу презентоване табеле могуће је израчунати проценат намирења, при чему је кључна процена вредности имовине.</a:t>
            </a:r>
          </a:p>
          <a:p>
            <a:r>
              <a:rPr lang="ru-RU" sz="1800" dirty="0"/>
              <a:t>Ако је процењена вредност имовине која се преноси 250 динара, а укупно призната потраживања износе 1.000 динара, онда је:</a:t>
            </a:r>
          </a:p>
          <a:p>
            <a:r>
              <a:rPr lang="ru-RU" sz="1800" dirty="0"/>
              <a:t>Проценат намирења = 25%</a:t>
            </a:r>
          </a:p>
          <a:p>
            <a:r>
              <a:rPr lang="ru-RU" sz="1800" dirty="0"/>
              <a:t>(250 / 1.000)</a:t>
            </a:r>
          </a:p>
          <a:p>
            <a:pPr lvl="0" algn="just"/>
            <a:endParaRPr lang="sr-Cyrl-R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485BF-62BE-B890-3383-153888396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82DE-2E78-43A0-A32B-7F8B424C53B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AA01A5-366A-8D8A-C570-78B7C6D5393E}"/>
              </a:ext>
            </a:extLst>
          </p:cNvPr>
          <p:cNvSpPr/>
          <p:nvPr/>
        </p:nvSpPr>
        <p:spPr>
          <a:xfrm rot="5400000">
            <a:off x="5907679" y="573679"/>
            <a:ext cx="376643" cy="12192002"/>
          </a:xfrm>
          <a:prstGeom prst="rect">
            <a:avLst/>
          </a:prstGeom>
          <a:solidFill>
            <a:srgbClr val="011B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9E7E65-FB6C-63E6-477F-27C418168E3C}"/>
              </a:ext>
            </a:extLst>
          </p:cNvPr>
          <p:cNvSpPr txBox="1"/>
          <p:nvPr/>
        </p:nvSpPr>
        <p:spPr>
          <a:xfrm>
            <a:off x="2847787" y="6515791"/>
            <a:ext cx="5894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sz="1400" b="1" dirty="0">
                <a:solidFill>
                  <a:schemeClr val="bg1">
                    <a:lumMod val="95000"/>
                  </a:schemeClr>
                </a:solidFill>
              </a:rPr>
              <a:t>ИЗРАДА ЗАВРШНОГ РАЧУНА И ЗАВРШНОГ ИЗВЕШТАЈА– ЈУН 202</a:t>
            </a:r>
            <a:r>
              <a:rPr lang="en-GB" sz="1400" b="1" dirty="0">
                <a:solidFill>
                  <a:schemeClr val="bg1">
                    <a:lumMod val="95000"/>
                  </a:schemeClr>
                </a:solidFill>
              </a:rPr>
              <a:t>6</a:t>
            </a:r>
            <a:r>
              <a:rPr lang="sr-Cyrl-RS" sz="1400" b="1" dirty="0">
                <a:solidFill>
                  <a:schemeClr val="bg1">
                    <a:lumMod val="95000"/>
                  </a:schemeClr>
                </a:solidFill>
              </a:rPr>
              <a:t>. ГОДИНЕ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23BC24-968C-D4C6-D799-7972FCC3E7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26" y="0"/>
            <a:ext cx="2244874" cy="126274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6F834A5-C134-8EAD-858D-153024DC25E1}"/>
              </a:ext>
            </a:extLst>
          </p:cNvPr>
          <p:cNvCxnSpPr>
            <a:cxnSpLocks/>
          </p:cNvCxnSpPr>
          <p:nvPr/>
        </p:nvCxnSpPr>
        <p:spPr>
          <a:xfrm>
            <a:off x="246018" y="1262743"/>
            <a:ext cx="10622279" cy="0"/>
          </a:xfrm>
          <a:prstGeom prst="line">
            <a:avLst/>
          </a:prstGeom>
          <a:ln w="19050">
            <a:solidFill>
              <a:srgbClr val="011B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018CF82-ECAF-FD2D-A9B4-BE150E7247A5}"/>
              </a:ext>
            </a:extLst>
          </p:cNvPr>
          <p:cNvSpPr txBox="1"/>
          <p:nvPr/>
        </p:nvSpPr>
        <p:spPr>
          <a:xfrm>
            <a:off x="1694575" y="251670"/>
            <a:ext cx="7466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sr-Cyrl-RS" sz="3200" b="1" dirty="0">
                <a:latin typeface="+mj-lt"/>
              </a:rPr>
              <a:t>Пример бр.2. Пренос неуновчене имовине </a:t>
            </a:r>
            <a:endParaRPr lang="sr-Latn-RS" sz="3200" b="1" dirty="0">
              <a:latin typeface="+mj-lt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8ABA37F-1B10-F840-4843-8B63C2CB045E}"/>
              </a:ext>
            </a:extLst>
          </p:cNvPr>
          <p:cNvGraphicFramePr>
            <a:graphicFrameLocks noGrp="1"/>
          </p:cNvGraphicFramePr>
          <p:nvPr/>
        </p:nvGraphicFramePr>
        <p:xfrm>
          <a:off x="763480" y="1567954"/>
          <a:ext cx="10104817" cy="28239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2619">
                  <a:extLst>
                    <a:ext uri="{9D8B030D-6E8A-4147-A177-3AD203B41FA5}">
                      <a16:colId xmlns:a16="http://schemas.microsoft.com/office/drawing/2014/main" val="36918295"/>
                    </a:ext>
                  </a:extLst>
                </a:gridCol>
                <a:gridCol w="531452">
                  <a:extLst>
                    <a:ext uri="{9D8B030D-6E8A-4147-A177-3AD203B41FA5}">
                      <a16:colId xmlns:a16="http://schemas.microsoft.com/office/drawing/2014/main" val="3725253850"/>
                    </a:ext>
                  </a:extLst>
                </a:gridCol>
                <a:gridCol w="922099">
                  <a:extLst>
                    <a:ext uri="{9D8B030D-6E8A-4147-A177-3AD203B41FA5}">
                      <a16:colId xmlns:a16="http://schemas.microsoft.com/office/drawing/2014/main" val="1094395895"/>
                    </a:ext>
                  </a:extLst>
                </a:gridCol>
                <a:gridCol w="924265">
                  <a:extLst>
                    <a:ext uri="{9D8B030D-6E8A-4147-A177-3AD203B41FA5}">
                      <a16:colId xmlns:a16="http://schemas.microsoft.com/office/drawing/2014/main" val="4273880719"/>
                    </a:ext>
                  </a:extLst>
                </a:gridCol>
                <a:gridCol w="1112007">
                  <a:extLst>
                    <a:ext uri="{9D8B030D-6E8A-4147-A177-3AD203B41FA5}">
                      <a16:colId xmlns:a16="http://schemas.microsoft.com/office/drawing/2014/main" val="3776400719"/>
                    </a:ext>
                  </a:extLst>
                </a:gridCol>
                <a:gridCol w="1112729">
                  <a:extLst>
                    <a:ext uri="{9D8B030D-6E8A-4147-A177-3AD203B41FA5}">
                      <a16:colId xmlns:a16="http://schemas.microsoft.com/office/drawing/2014/main" val="1115009144"/>
                    </a:ext>
                  </a:extLst>
                </a:gridCol>
                <a:gridCol w="1208044">
                  <a:extLst>
                    <a:ext uri="{9D8B030D-6E8A-4147-A177-3AD203B41FA5}">
                      <a16:colId xmlns:a16="http://schemas.microsoft.com/office/drawing/2014/main" val="3082636675"/>
                    </a:ext>
                  </a:extLst>
                </a:gridCol>
                <a:gridCol w="1065071">
                  <a:extLst>
                    <a:ext uri="{9D8B030D-6E8A-4147-A177-3AD203B41FA5}">
                      <a16:colId xmlns:a16="http://schemas.microsoft.com/office/drawing/2014/main" val="3939102954"/>
                    </a:ext>
                  </a:extLst>
                </a:gridCol>
                <a:gridCol w="1070125">
                  <a:extLst>
                    <a:ext uri="{9D8B030D-6E8A-4147-A177-3AD203B41FA5}">
                      <a16:colId xmlns:a16="http://schemas.microsoft.com/office/drawing/2014/main" val="2792293640"/>
                    </a:ext>
                  </a:extLst>
                </a:gridCol>
                <a:gridCol w="1056406">
                  <a:extLst>
                    <a:ext uri="{9D8B030D-6E8A-4147-A177-3AD203B41FA5}">
                      <a16:colId xmlns:a16="http://schemas.microsoft.com/office/drawing/2014/main" val="787394156"/>
                    </a:ext>
                  </a:extLst>
                </a:gridCol>
              </a:tblGrid>
              <a:tr h="1916557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100" kern="1200">
                          <a:effectLst/>
                        </a:rPr>
                        <a:t>Поверилац -назив</a:t>
                      </a:r>
                      <a:endParaRPr lang="sr-Latn-RS" sz="1200" kern="100">
                        <a:effectLst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100" kern="1200">
                          <a:effectLst/>
                        </a:rPr>
                        <a:t>и адреса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95580" algn="ct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100" kern="1200">
                          <a:effectLst/>
                        </a:rPr>
                        <a:t>  ИР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100" kern="1200">
                          <a:effectLst/>
                        </a:rPr>
                        <a:t>Утврђено потраживање повериоца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100" kern="1200">
                          <a:effectLst/>
                        </a:rPr>
                        <a:t>Намирено у току трајања стечајног поступка у ранијим деобама (намирење раније 50%)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100" kern="1200">
                          <a:effectLst/>
                        </a:rPr>
                        <a:t>Ненамирено потраживање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100" kern="1200">
                          <a:effectLst/>
                        </a:rPr>
                        <a:t>% учешћа појединачног потраживања у укупним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100" kern="1200">
                          <a:effectLst/>
                        </a:rPr>
                        <a:t>Сувласнички удео 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000" kern="1200">
                          <a:effectLst/>
                        </a:rPr>
                        <a:t>Приказ номиналног износа намирења </a:t>
                      </a:r>
                      <a:endParaRPr lang="sr-Latn-RS" sz="1200" kern="100">
                        <a:effectLst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100" kern="1200">
                          <a:effectLst/>
                        </a:rPr>
                        <a:t> </a:t>
                      </a:r>
                      <a:endParaRPr lang="sr-Latn-RS" sz="1200" kern="100">
                        <a:effectLst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000" kern="1200">
                          <a:effectLst/>
                        </a:rPr>
                        <a:t>25% од вредности имовине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000" kern="1200">
                          <a:effectLst/>
                        </a:rPr>
                        <a:t>Остатак неизмиреног дуга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000" kern="1200">
                          <a:effectLst/>
                        </a:rPr>
                        <a:t>Проценат укупног намирења сваког повериоца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9582350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100" kern="1200">
                          <a:effectLst/>
                        </a:rPr>
                        <a:t>1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95580" algn="ct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100" kern="1200">
                          <a:effectLst/>
                        </a:rPr>
                        <a:t>   2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100" kern="1200">
                          <a:effectLst/>
                        </a:rPr>
                        <a:t>3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100" kern="1200">
                          <a:effectLst/>
                        </a:rPr>
                        <a:t>4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100" kern="1200">
                          <a:effectLst/>
                        </a:rPr>
                        <a:t>5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100" kern="1200">
                          <a:effectLst/>
                        </a:rPr>
                        <a:t>6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100" kern="1200">
                          <a:effectLst/>
                        </a:rPr>
                        <a:t>7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000" kern="1200">
                          <a:effectLst/>
                        </a:rPr>
                        <a:t>8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000" kern="1200">
                          <a:effectLst/>
                        </a:rPr>
                        <a:t>9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000" kern="1200">
                          <a:effectLst/>
                        </a:rPr>
                        <a:t>10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6384031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100" kern="1200">
                          <a:effectLst/>
                        </a:rPr>
                        <a:t>Поверилац А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100" kern="1200">
                          <a:effectLst/>
                        </a:rPr>
                        <a:t> 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100" kern="1200">
                          <a:effectLst/>
                        </a:rPr>
                        <a:t>100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100" kern="1200">
                          <a:effectLst/>
                        </a:rPr>
                        <a:t>50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100" kern="1200">
                          <a:effectLst/>
                        </a:rPr>
                        <a:t>50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100" kern="1200">
                          <a:effectLst/>
                        </a:rPr>
                        <a:t>10%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100" kern="1200">
                          <a:effectLst/>
                        </a:rPr>
                        <a:t>1/10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100" kern="1200">
                          <a:effectLst/>
                        </a:rPr>
                        <a:t>25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100" kern="1200">
                          <a:effectLst/>
                        </a:rPr>
                        <a:t>25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100" kern="1200">
                          <a:effectLst/>
                        </a:rPr>
                        <a:t>75%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0249230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100" kern="1200">
                          <a:effectLst/>
                        </a:rPr>
                        <a:t>Поверилац Б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100" kern="1200">
                          <a:effectLst/>
                        </a:rPr>
                        <a:t> 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100" kern="1200">
                          <a:effectLst/>
                        </a:rPr>
                        <a:t>400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100" kern="1200">
                          <a:effectLst/>
                        </a:rPr>
                        <a:t>200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100" kern="1200">
                          <a:effectLst/>
                        </a:rPr>
                        <a:t>200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100" kern="1200">
                          <a:effectLst/>
                        </a:rPr>
                        <a:t>40%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100" kern="1200">
                          <a:effectLst/>
                        </a:rPr>
                        <a:t>4/10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100" kern="1200">
                          <a:effectLst/>
                        </a:rPr>
                        <a:t>100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100" kern="1200">
                          <a:effectLst/>
                        </a:rPr>
                        <a:t>100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100" kern="1200">
                          <a:effectLst/>
                        </a:rPr>
                        <a:t>75%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6186889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100" kern="1200">
                          <a:effectLst/>
                        </a:rPr>
                        <a:t>Поверилац Ц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100" kern="1200">
                          <a:effectLst/>
                        </a:rPr>
                        <a:t> 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100" kern="1200">
                          <a:effectLst/>
                        </a:rPr>
                        <a:t>500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100" kern="1200">
                          <a:effectLst/>
                        </a:rPr>
                        <a:t>250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100" kern="1200">
                          <a:effectLst/>
                        </a:rPr>
                        <a:t>250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100" kern="1200">
                          <a:effectLst/>
                        </a:rPr>
                        <a:t>50%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100" kern="1200">
                          <a:effectLst/>
                        </a:rPr>
                        <a:t>5/10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100" kern="1200">
                          <a:effectLst/>
                        </a:rPr>
                        <a:t>125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100" kern="1200">
                          <a:effectLst/>
                        </a:rPr>
                        <a:t>125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100" kern="1200">
                          <a:effectLst/>
                        </a:rPr>
                        <a:t>75%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4402589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100" kern="1200">
                          <a:effectLst/>
                        </a:rPr>
                        <a:t>Укупно: 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100" kern="1200">
                          <a:effectLst/>
                        </a:rPr>
                        <a:t> 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100" kern="1200">
                          <a:effectLst/>
                        </a:rPr>
                        <a:t>1000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100" kern="1200">
                          <a:effectLst/>
                        </a:rPr>
                        <a:t>500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100" kern="1200">
                          <a:effectLst/>
                        </a:rPr>
                        <a:t>500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100" kern="1200">
                          <a:effectLst/>
                        </a:rPr>
                        <a:t>100%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100" kern="1200">
                          <a:effectLst/>
                        </a:rPr>
                        <a:t>1/1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100" kern="1200">
                          <a:effectLst/>
                        </a:rPr>
                        <a:t>250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100" kern="1200">
                          <a:effectLst/>
                        </a:rPr>
                        <a:t>250</a:t>
                      </a:r>
                      <a:endParaRPr lang="sr-Latn-R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Cyrl-RS" sz="1100" kern="1200" dirty="0">
                          <a:effectLst/>
                        </a:rPr>
                        <a:t>75%</a:t>
                      </a:r>
                      <a:endParaRPr lang="sr-Latn-R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3515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22295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F00702-A406-03DF-15E0-FF8DB98C7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720A1-981A-C201-7730-D69149F5D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17" y="160539"/>
            <a:ext cx="10622279" cy="1067769"/>
          </a:xfrm>
        </p:spPr>
        <p:txBody>
          <a:bodyPr>
            <a:normAutofit fontScale="90000"/>
          </a:bodyPr>
          <a:lstStyle/>
          <a:p>
            <a:br>
              <a:rPr lang="sr-Cyrl-RS" dirty="0"/>
            </a:b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78252-D35E-0158-92C7-85B7957E9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82DE-2E78-43A0-A32B-7F8B424C53B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662D35-143B-7462-7A25-E8522811A852}"/>
              </a:ext>
            </a:extLst>
          </p:cNvPr>
          <p:cNvSpPr/>
          <p:nvPr/>
        </p:nvSpPr>
        <p:spPr>
          <a:xfrm rot="5400000">
            <a:off x="5907679" y="573679"/>
            <a:ext cx="376643" cy="12192002"/>
          </a:xfrm>
          <a:prstGeom prst="rect">
            <a:avLst/>
          </a:prstGeom>
          <a:solidFill>
            <a:srgbClr val="011B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0F7CE8-CBB6-3AC1-5DC4-B7D45978B915}"/>
              </a:ext>
            </a:extLst>
          </p:cNvPr>
          <p:cNvSpPr txBox="1"/>
          <p:nvPr/>
        </p:nvSpPr>
        <p:spPr>
          <a:xfrm>
            <a:off x="2847787" y="6515791"/>
            <a:ext cx="5894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sz="1400" b="1" dirty="0">
                <a:solidFill>
                  <a:schemeClr val="bg1">
                    <a:lumMod val="95000"/>
                  </a:schemeClr>
                </a:solidFill>
              </a:rPr>
              <a:t>ИЗРАДА ЗАВРШНОГ РАЧУНА И ЗАВРШНОГ ИЗВЕШТАЈА– ЈУН 202</a:t>
            </a:r>
            <a:r>
              <a:rPr lang="en-GB" sz="1400" b="1" dirty="0">
                <a:solidFill>
                  <a:schemeClr val="bg1">
                    <a:lumMod val="95000"/>
                  </a:schemeClr>
                </a:solidFill>
              </a:rPr>
              <a:t>6</a:t>
            </a:r>
            <a:r>
              <a:rPr lang="sr-Cyrl-RS" sz="1400" b="1" dirty="0">
                <a:solidFill>
                  <a:schemeClr val="bg1">
                    <a:lumMod val="95000"/>
                  </a:schemeClr>
                </a:solidFill>
              </a:rPr>
              <a:t>. ГОДИНЕ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AACF16-B329-F1A1-A425-9B5ACE32D7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26" y="0"/>
            <a:ext cx="2244874" cy="126274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BBD8935-BDD0-854D-6336-AE24156DD153}"/>
              </a:ext>
            </a:extLst>
          </p:cNvPr>
          <p:cNvCxnSpPr>
            <a:cxnSpLocks/>
          </p:cNvCxnSpPr>
          <p:nvPr/>
        </p:nvCxnSpPr>
        <p:spPr>
          <a:xfrm>
            <a:off x="246018" y="1262743"/>
            <a:ext cx="10622279" cy="0"/>
          </a:xfrm>
          <a:prstGeom prst="line">
            <a:avLst/>
          </a:prstGeom>
          <a:ln w="19050">
            <a:solidFill>
              <a:srgbClr val="011B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F9CA3C9-0283-2EA2-219E-604842BA2A8A}"/>
              </a:ext>
            </a:extLst>
          </p:cNvPr>
          <p:cNvSpPr txBox="1"/>
          <p:nvPr/>
        </p:nvSpPr>
        <p:spPr>
          <a:xfrm>
            <a:off x="3385502" y="541040"/>
            <a:ext cx="4865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>
                <a:latin typeface="+mj-lt"/>
              </a:rPr>
              <a:t>Вишак деобне масе </a:t>
            </a:r>
            <a:endParaRPr lang="sr-Latn-RS" sz="3200" b="1" dirty="0">
              <a:latin typeface="+mj-lt"/>
            </a:endParaRPr>
          </a:p>
        </p:txBody>
      </p:sp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60A5C280-985F-D2BE-B446-83109BF8349D}"/>
              </a:ext>
            </a:extLst>
          </p:cNvPr>
          <p:cNvGraphicFramePr/>
          <p:nvPr/>
        </p:nvGraphicFramePr>
        <p:xfrm>
          <a:off x="1180730" y="3392791"/>
          <a:ext cx="8620218" cy="1302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B9FD2EE6-AB8D-1218-5B42-8F510E203937}"/>
              </a:ext>
            </a:extLst>
          </p:cNvPr>
          <p:cNvSpPr txBox="1"/>
          <p:nvPr/>
        </p:nvSpPr>
        <p:spPr>
          <a:xfrm>
            <a:off x="337820" y="1770023"/>
            <a:ext cx="4853940" cy="1328023"/>
          </a:xfrm>
          <a:prstGeom prst="flowChartAlternateProcess">
            <a:avLst/>
          </a:prstGeom>
          <a:ln cmpd="thinThick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ru-RU" b="1" dirty="0"/>
              <a:t>Основно правило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effectLst/>
              </a:rPr>
              <a:t>Вишак после пуног намирења поверилаца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effectLst/>
              </a:rPr>
              <a:t>Расподела по правилима ликвидације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effectLst/>
              </a:rPr>
              <a:t>Чланови друштва добијају преосталу масу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E2F128-8B5E-E4AC-D20F-3D04DE32BE4A}"/>
              </a:ext>
            </a:extLst>
          </p:cNvPr>
          <p:cNvSpPr txBox="1"/>
          <p:nvPr/>
        </p:nvSpPr>
        <p:spPr>
          <a:xfrm>
            <a:off x="5607769" y="1768241"/>
            <a:ext cx="6101080" cy="1328023"/>
          </a:xfrm>
          <a:prstGeom prst="flowChartAlternateProcess">
            <a:avLst/>
          </a:prstGeom>
          <a:ln>
            <a:solidFill>
              <a:schemeClr val="accent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ru-RU" b="1" dirty="0"/>
              <a:t>Друштвени и задружни капитал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effectLst/>
              </a:rPr>
              <a:t>Део који припада друштвеном капиталу → Буџет РС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effectLst/>
              </a:rPr>
              <a:t>Расподела по закону о приватизацији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effectLst/>
              </a:rPr>
              <a:t>Део који припада задружној својини → Задружни савез</a:t>
            </a:r>
            <a:r>
              <a:rPr lang="en-US" b="1" dirty="0"/>
              <a:t> </a:t>
            </a:r>
            <a:endParaRPr lang="ru-RU" dirty="0"/>
          </a:p>
        </p:txBody>
      </p:sp>
      <p:pic>
        <p:nvPicPr>
          <p:cNvPr id="17" name="Graphic 16" descr="Coins with solid fill">
            <a:extLst>
              <a:ext uri="{FF2B5EF4-FFF2-40B4-BE49-F238E27FC236}">
                <a16:creationId xmlns:a16="http://schemas.microsoft.com/office/drawing/2014/main" id="{EEFD41E5-A2C6-5766-4B6A-165683423D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56336" y="3752340"/>
            <a:ext cx="756000" cy="756000"/>
          </a:xfrm>
          <a:prstGeom prst="rect">
            <a:avLst/>
          </a:prstGeom>
        </p:spPr>
      </p:pic>
      <p:pic>
        <p:nvPicPr>
          <p:cNvPr id="18" name="Graphic 17" descr="Coins with solid fill">
            <a:extLst>
              <a:ext uri="{FF2B5EF4-FFF2-40B4-BE49-F238E27FC236}">
                <a16:creationId xmlns:a16="http://schemas.microsoft.com/office/drawing/2014/main" id="{4A1C5E74-7F9C-E491-E5F3-197C8C4930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63853" y="3427219"/>
            <a:ext cx="756000" cy="756000"/>
          </a:xfrm>
          <a:prstGeom prst="rect">
            <a:avLst/>
          </a:prstGeom>
        </p:spPr>
      </p:pic>
      <p:pic>
        <p:nvPicPr>
          <p:cNvPr id="20" name="Graphic 19" descr="Coins with solid fill">
            <a:extLst>
              <a:ext uri="{FF2B5EF4-FFF2-40B4-BE49-F238E27FC236}">
                <a16:creationId xmlns:a16="http://schemas.microsoft.com/office/drawing/2014/main" id="{81E715FE-F986-DA6D-4591-8316F2676F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15431" y="3617723"/>
            <a:ext cx="756000" cy="756000"/>
          </a:xfrm>
          <a:prstGeom prst="rect">
            <a:avLst/>
          </a:prstGeom>
        </p:spPr>
      </p:pic>
      <p:pic>
        <p:nvPicPr>
          <p:cNvPr id="25" name="Graphic 24" descr="House with solid fill">
            <a:extLst>
              <a:ext uri="{FF2B5EF4-FFF2-40B4-BE49-F238E27FC236}">
                <a16:creationId xmlns:a16="http://schemas.microsoft.com/office/drawing/2014/main" id="{C4C5BE52-0607-5EDE-5F87-FA156E3C7C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795133" y="3393368"/>
            <a:ext cx="1116000" cy="1116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361517-773C-CD4D-C56D-88256EB8211B}"/>
              </a:ext>
            </a:extLst>
          </p:cNvPr>
          <p:cNvSpPr txBox="1"/>
          <p:nvPr/>
        </p:nvSpPr>
        <p:spPr>
          <a:xfrm>
            <a:off x="4075828" y="5194782"/>
            <a:ext cx="4137577" cy="376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b="1" i="1" dirty="0"/>
              <a:t>    </a:t>
            </a:r>
            <a:r>
              <a:rPr lang="ru-RU" dirty="0"/>
              <a:t>пореске импликације и обавезе</a:t>
            </a:r>
            <a:endParaRPr lang="sr-Latn-RS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27150DF6-6001-19EC-D412-E3E3B01AACE1}"/>
              </a:ext>
            </a:extLst>
          </p:cNvPr>
          <p:cNvSpPr/>
          <p:nvPr/>
        </p:nvSpPr>
        <p:spPr>
          <a:xfrm>
            <a:off x="3376276" y="5136853"/>
            <a:ext cx="900000" cy="468000"/>
          </a:xfrm>
          <a:prstGeom prst="rightArrow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7724892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3C2BD2-34D4-CD95-7A06-6D4E07ECF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A2D85-EA8E-0160-30A8-BCE8707C3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9375" y="13965"/>
            <a:ext cx="10622279" cy="1067769"/>
          </a:xfrm>
        </p:spPr>
        <p:txBody>
          <a:bodyPr>
            <a:normAutofit fontScale="90000"/>
          </a:bodyPr>
          <a:lstStyle/>
          <a:p>
            <a:br>
              <a:rPr lang="sr-Cyrl-RS" dirty="0"/>
            </a:b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BD747-9CDF-9AB6-C5F7-79D2BD1F1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82DE-2E78-43A0-A32B-7F8B424C53B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139CA8-BC34-91AA-5B6B-131B7AADB92C}"/>
              </a:ext>
            </a:extLst>
          </p:cNvPr>
          <p:cNvSpPr/>
          <p:nvPr/>
        </p:nvSpPr>
        <p:spPr>
          <a:xfrm rot="5400000">
            <a:off x="5907679" y="573679"/>
            <a:ext cx="376643" cy="12192002"/>
          </a:xfrm>
          <a:prstGeom prst="rect">
            <a:avLst/>
          </a:prstGeom>
          <a:solidFill>
            <a:srgbClr val="011B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5A3CEE-B000-9217-236E-230301D2CD30}"/>
              </a:ext>
            </a:extLst>
          </p:cNvPr>
          <p:cNvSpPr txBox="1"/>
          <p:nvPr/>
        </p:nvSpPr>
        <p:spPr>
          <a:xfrm>
            <a:off x="2847787" y="6515791"/>
            <a:ext cx="5894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sz="1400" b="1" dirty="0">
                <a:solidFill>
                  <a:schemeClr val="bg1">
                    <a:lumMod val="95000"/>
                  </a:schemeClr>
                </a:solidFill>
              </a:rPr>
              <a:t>ИЗРАДА ЗАВРШНОГ РАЧУНА И ЗАВРШНОГ ИЗВЕШТАЈА– ЈУН 202</a:t>
            </a:r>
            <a:r>
              <a:rPr lang="en-GB" sz="1400" b="1" dirty="0">
                <a:solidFill>
                  <a:schemeClr val="bg1">
                    <a:lumMod val="95000"/>
                  </a:schemeClr>
                </a:solidFill>
              </a:rPr>
              <a:t>6</a:t>
            </a:r>
            <a:r>
              <a:rPr lang="sr-Cyrl-RS" sz="1400" b="1" dirty="0">
                <a:solidFill>
                  <a:schemeClr val="bg1">
                    <a:lumMod val="95000"/>
                  </a:schemeClr>
                </a:solidFill>
              </a:rPr>
              <a:t>. ГОДИНЕ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76B9EF-C205-5847-5E15-C153F5E03F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26" y="0"/>
            <a:ext cx="2244874" cy="126274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A79619-1904-3784-6CD0-CDF7CE4AC7C1}"/>
              </a:ext>
            </a:extLst>
          </p:cNvPr>
          <p:cNvCxnSpPr>
            <a:cxnSpLocks/>
          </p:cNvCxnSpPr>
          <p:nvPr/>
        </p:nvCxnSpPr>
        <p:spPr>
          <a:xfrm>
            <a:off x="246018" y="1262743"/>
            <a:ext cx="10622279" cy="0"/>
          </a:xfrm>
          <a:prstGeom prst="line">
            <a:avLst/>
          </a:prstGeom>
          <a:ln w="19050">
            <a:solidFill>
              <a:srgbClr val="011B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095461F-8C1E-FC46-48D3-1C85184F4383}"/>
              </a:ext>
            </a:extLst>
          </p:cNvPr>
          <p:cNvSpPr txBox="1"/>
          <p:nvPr/>
        </p:nvSpPr>
        <p:spPr>
          <a:xfrm>
            <a:off x="2474752" y="377505"/>
            <a:ext cx="7046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>
                <a:latin typeface="+mj-lt"/>
              </a:rPr>
              <a:t>Стечајни поступци ван ЕРС система</a:t>
            </a:r>
            <a:endParaRPr lang="sr-Latn-RS" sz="3200" b="1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49F875-2720-C694-2512-B639530586BA}"/>
              </a:ext>
            </a:extLst>
          </p:cNvPr>
          <p:cNvSpPr txBox="1"/>
          <p:nvPr/>
        </p:nvSpPr>
        <p:spPr>
          <a:xfrm>
            <a:off x="246018" y="1361088"/>
            <a:ext cx="95808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/>
              <a:t>Правни оквир и практични изазови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744044-BA32-E420-6BEA-8A218A3A7621}"/>
              </a:ext>
            </a:extLst>
          </p:cNvPr>
          <p:cNvSpPr txBox="1"/>
          <p:nvPr/>
        </p:nvSpPr>
        <p:spPr>
          <a:xfrm>
            <a:off x="246018" y="3983655"/>
            <a:ext cx="64414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/>
              <a:t>Практични изазови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effectLst/>
              </a:rPr>
              <a:t>Прикупљање и систематизација података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effectLst/>
              </a:rPr>
              <a:t>Хронолошко праћење поступка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effectLst/>
              </a:rPr>
              <a:t>Усклађивање кварталних извештаја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effectLst/>
              </a:rPr>
              <a:t>Контрола извода са рачуна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effectLst/>
              </a:rPr>
              <a:t>Измене листе признатих и оспорених потраживања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169C7D-19EF-18A6-C3E3-FF54BEF593D4}"/>
              </a:ext>
            </a:extLst>
          </p:cNvPr>
          <p:cNvSpPr txBox="1"/>
          <p:nvPr/>
        </p:nvSpPr>
        <p:spPr>
          <a:xfrm>
            <a:off x="246018" y="2039949"/>
            <a:ext cx="64414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/>
              <a:t>Прописи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effectLst/>
              </a:rPr>
              <a:t>Закон о стечајном поступку („Сл. гласник РС“, 84/04, 85/05)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effectLst/>
              </a:rPr>
              <a:t>Правилник о националним стандардима – НС бр. 8 (образац завршног рачуна), „Сл. гласник РС“, 43/05</a:t>
            </a:r>
            <a:endParaRPr lang="ru-RU" dirty="0"/>
          </a:p>
        </p:txBody>
      </p:sp>
      <p:pic>
        <p:nvPicPr>
          <p:cNvPr id="17" name="Graphic 16" descr="Books on shelf with solid fill">
            <a:extLst>
              <a:ext uri="{FF2B5EF4-FFF2-40B4-BE49-F238E27FC236}">
                <a16:creationId xmlns:a16="http://schemas.microsoft.com/office/drawing/2014/main" id="{96EA5B61-F4FF-941D-6178-F825C2359B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62240" y="1652870"/>
            <a:ext cx="1838960" cy="1838960"/>
          </a:xfrm>
          <a:prstGeom prst="rect">
            <a:avLst/>
          </a:prstGeom>
        </p:spPr>
      </p:pic>
      <p:pic>
        <p:nvPicPr>
          <p:cNvPr id="19" name="Graphic 18" descr="Books with solid fill">
            <a:extLst>
              <a:ext uri="{FF2B5EF4-FFF2-40B4-BE49-F238E27FC236}">
                <a16:creationId xmlns:a16="http://schemas.microsoft.com/office/drawing/2014/main" id="{E9844705-40CE-4AD2-52D5-B532A75354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62240" y="3942708"/>
            <a:ext cx="1696720" cy="169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461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3C2BD2-34D4-CD95-7A06-6D4E07ECF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A2D85-EA8E-0160-30A8-BCE8707C3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17" y="160539"/>
            <a:ext cx="10622279" cy="1067769"/>
          </a:xfrm>
        </p:spPr>
        <p:txBody>
          <a:bodyPr>
            <a:normAutofit fontScale="90000"/>
          </a:bodyPr>
          <a:lstStyle/>
          <a:p>
            <a:br>
              <a:rPr lang="sr-Cyrl-R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CFC42-1772-2ECC-9D4C-4DA99944A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18" y="1474682"/>
            <a:ext cx="11711520" cy="4791361"/>
          </a:xfrm>
        </p:spPr>
        <p:txBody>
          <a:bodyPr>
            <a:normAutofit/>
          </a:bodyPr>
          <a:lstStyle/>
          <a:p>
            <a:r>
              <a:rPr lang="ru-RU" sz="2000" b="1" dirty="0"/>
              <a:t>Правни став и специфична питања</a:t>
            </a:r>
          </a:p>
          <a:p>
            <a:pPr marL="0" indent="0">
              <a:buNone/>
            </a:pPr>
            <a:r>
              <a:rPr lang="ru-RU" sz="2000" b="1" dirty="0"/>
              <a:t>Правни став Врховног суда (14.11.2023.)</a:t>
            </a:r>
          </a:p>
          <a:p>
            <a:r>
              <a:rPr lang="ru-RU" sz="2000" dirty="0"/>
              <a:t>Пренос имовине стечајних дужника на привремено управљање Републици Србији</a:t>
            </a:r>
          </a:p>
          <a:p>
            <a:r>
              <a:rPr lang="ru-RU" sz="2000" dirty="0"/>
              <a:t>Имовина друштвених предузећа и банака на територији:</a:t>
            </a:r>
          </a:p>
          <a:p>
            <a:pPr lvl="1"/>
            <a:r>
              <a:rPr lang="ru-RU" sz="2000" dirty="0"/>
              <a:t>Републике Хрватске</a:t>
            </a:r>
          </a:p>
          <a:p>
            <a:pPr lvl="1"/>
            <a:r>
              <a:rPr lang="ru-RU" sz="2000" dirty="0"/>
              <a:t>Словеније</a:t>
            </a:r>
          </a:p>
          <a:p>
            <a:pPr lvl="1"/>
            <a:r>
              <a:rPr lang="ru-RU" sz="2000" dirty="0"/>
              <a:t>Босне и Херцеговине</a:t>
            </a:r>
          </a:p>
          <a:p>
            <a:pPr marL="0" indent="0">
              <a:buNone/>
            </a:pPr>
            <a:r>
              <a:rPr lang="ru-RU" sz="2000" b="1" dirty="0"/>
              <a:t>Повезивање радног стажа</a:t>
            </a:r>
          </a:p>
          <a:p>
            <a:r>
              <a:rPr lang="ru-RU" sz="2000" dirty="0"/>
              <a:t>Повезивање стажа бившим запосленима</a:t>
            </a:r>
          </a:p>
          <a:p>
            <a:r>
              <a:rPr lang="ru-RU" sz="2000" dirty="0"/>
              <a:t>Препоруке и процедуре у складу са закључцима Владе РС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BD747-9CDF-9AB6-C5F7-79D2BD1F1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82DE-2E78-43A0-A32B-7F8B424C53B6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139CA8-BC34-91AA-5B6B-131B7AADB92C}"/>
              </a:ext>
            </a:extLst>
          </p:cNvPr>
          <p:cNvSpPr/>
          <p:nvPr/>
        </p:nvSpPr>
        <p:spPr>
          <a:xfrm rot="5400000">
            <a:off x="5907679" y="573679"/>
            <a:ext cx="376643" cy="12192002"/>
          </a:xfrm>
          <a:prstGeom prst="rect">
            <a:avLst/>
          </a:prstGeom>
          <a:solidFill>
            <a:srgbClr val="011B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5A3CEE-B000-9217-236E-230301D2CD30}"/>
              </a:ext>
            </a:extLst>
          </p:cNvPr>
          <p:cNvSpPr txBox="1"/>
          <p:nvPr/>
        </p:nvSpPr>
        <p:spPr>
          <a:xfrm>
            <a:off x="2847787" y="6515791"/>
            <a:ext cx="5894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sz="1400" b="1" dirty="0">
                <a:solidFill>
                  <a:schemeClr val="bg1">
                    <a:lumMod val="95000"/>
                  </a:schemeClr>
                </a:solidFill>
              </a:rPr>
              <a:t>ИЗРАДА ЗАВРШНОГ РАЧУНА И ЗАВРШНОГ ИЗВЕШТАЈА– ЈУН 202</a:t>
            </a:r>
            <a:r>
              <a:rPr lang="en-GB" sz="1400" b="1" dirty="0">
                <a:solidFill>
                  <a:schemeClr val="bg1">
                    <a:lumMod val="95000"/>
                  </a:schemeClr>
                </a:solidFill>
              </a:rPr>
              <a:t>6</a:t>
            </a:r>
            <a:r>
              <a:rPr lang="sr-Cyrl-RS" sz="1400" b="1" dirty="0">
                <a:solidFill>
                  <a:schemeClr val="bg1">
                    <a:lumMod val="95000"/>
                  </a:schemeClr>
                </a:solidFill>
              </a:rPr>
              <a:t>. ГОДИНЕ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76B9EF-C205-5847-5E15-C153F5E03F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26" y="0"/>
            <a:ext cx="2244874" cy="126274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A79619-1904-3784-6CD0-CDF7CE4AC7C1}"/>
              </a:ext>
            </a:extLst>
          </p:cNvPr>
          <p:cNvCxnSpPr>
            <a:cxnSpLocks/>
          </p:cNvCxnSpPr>
          <p:nvPr/>
        </p:nvCxnSpPr>
        <p:spPr>
          <a:xfrm>
            <a:off x="246018" y="1262743"/>
            <a:ext cx="10622279" cy="0"/>
          </a:xfrm>
          <a:prstGeom prst="line">
            <a:avLst/>
          </a:prstGeom>
          <a:ln w="19050">
            <a:solidFill>
              <a:srgbClr val="011B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3D35AA6-0023-FEEE-36D4-F6C70591BB11}"/>
              </a:ext>
            </a:extLst>
          </p:cNvPr>
          <p:cNvSpPr txBox="1"/>
          <p:nvPr/>
        </p:nvSpPr>
        <p:spPr>
          <a:xfrm>
            <a:off x="785005" y="34432"/>
            <a:ext cx="93321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>
                <a:latin typeface="+mj-lt"/>
              </a:rPr>
              <a:t>Посебне правне ситуације-стечајни дужници са већинским друштвеним капиталом</a:t>
            </a:r>
            <a:endParaRPr lang="sr-Latn-RS" sz="3200" b="1" dirty="0">
              <a:latin typeface="+mj-lt"/>
            </a:endParaRPr>
          </a:p>
        </p:txBody>
      </p:sp>
      <p:pic>
        <p:nvPicPr>
          <p:cNvPr id="10" name="Graphic 9" descr="Group with solid fill">
            <a:extLst>
              <a:ext uri="{FF2B5EF4-FFF2-40B4-BE49-F238E27FC236}">
                <a16:creationId xmlns:a16="http://schemas.microsoft.com/office/drawing/2014/main" id="{03B78763-079A-C2B9-F140-C9DCE38895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4112" y="3836337"/>
            <a:ext cx="1529687" cy="1529687"/>
          </a:xfrm>
          <a:prstGeom prst="rect">
            <a:avLst/>
          </a:prstGeom>
        </p:spPr>
      </p:pic>
      <p:pic>
        <p:nvPicPr>
          <p:cNvPr id="13" name="Graphic 12" descr="City with solid fill">
            <a:extLst>
              <a:ext uri="{FF2B5EF4-FFF2-40B4-BE49-F238E27FC236}">
                <a16:creationId xmlns:a16="http://schemas.microsoft.com/office/drawing/2014/main" id="{BF1BA42C-2731-CDBE-EB3E-50155AAF8E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09479" y="2167009"/>
            <a:ext cx="1544320" cy="154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9161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688892-31C1-6CB8-4DC1-687EACC36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134D1-7530-98A4-4FC1-91D3DF271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17" y="160539"/>
            <a:ext cx="10622279" cy="1067769"/>
          </a:xfrm>
        </p:spPr>
        <p:txBody>
          <a:bodyPr>
            <a:normAutofit/>
          </a:bodyPr>
          <a:lstStyle/>
          <a:p>
            <a:pPr algn="ctr"/>
            <a:br>
              <a:rPr lang="sr-Cyrl-RS" sz="3200" dirty="0"/>
            </a:br>
            <a:r>
              <a:rPr lang="sr-Cyrl-RS" sz="3200" b="1" dirty="0"/>
              <a:t>Закључак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4B7D8-F32A-5E24-7E84-26E96CAC6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18" y="1474682"/>
            <a:ext cx="11711520" cy="4791361"/>
          </a:xfrm>
        </p:spPr>
        <p:txBody>
          <a:bodyPr/>
          <a:lstStyle/>
          <a:p>
            <a:pPr algn="just"/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r-Cyrl-RS" altLang="en-US" sz="2400" dirty="0">
                <a:latin typeface="Arial" panose="020B0604020202020204" pitchFamily="34" charset="0"/>
              </a:rPr>
              <a:t> Квалитетан завршни извештај треба да омогући суду, повериоцима и сваком трећем лицу да из једног целовитог документа сагледају комплетан ток стечајног поступка, начин уновчења имовине, коначно намирење поверилаца, као и приказ решења специфичних ситуација у пракси.</a:t>
            </a:r>
            <a:endParaRPr lang="en-US" altLang="en-US" sz="2400" dirty="0">
              <a:latin typeface="Arial" panose="020B0604020202020204" pitchFamily="34" charset="0"/>
            </a:endParaRPr>
          </a:p>
          <a:p>
            <a:endParaRPr lang="en-US" sz="2400" dirty="0">
              <a:latin typeface="+mj-lt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sr-Cyrl-RS" dirty="0"/>
              <a:t>                                        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512EE-13CC-97A6-6820-1A8F1AEA7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82DE-2E78-43A0-A32B-7F8B424C53B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ADE9DF-C519-BCA6-3F4B-E1A9974099AE}"/>
              </a:ext>
            </a:extLst>
          </p:cNvPr>
          <p:cNvSpPr/>
          <p:nvPr/>
        </p:nvSpPr>
        <p:spPr>
          <a:xfrm rot="5400000">
            <a:off x="5907679" y="573679"/>
            <a:ext cx="376643" cy="12192002"/>
          </a:xfrm>
          <a:prstGeom prst="rect">
            <a:avLst/>
          </a:prstGeom>
          <a:solidFill>
            <a:srgbClr val="011B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81E1AC-E2F6-ACC5-181F-0B5EAB0A0069}"/>
              </a:ext>
            </a:extLst>
          </p:cNvPr>
          <p:cNvSpPr txBox="1"/>
          <p:nvPr/>
        </p:nvSpPr>
        <p:spPr>
          <a:xfrm>
            <a:off x="2847787" y="6515791"/>
            <a:ext cx="5894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sz="1400" b="1" dirty="0">
                <a:solidFill>
                  <a:schemeClr val="bg1">
                    <a:lumMod val="95000"/>
                  </a:schemeClr>
                </a:solidFill>
              </a:rPr>
              <a:t>ИЗРАДА ЗАВРШНОГ РАЧУНА И ЗАВРШНОГ ИЗВЕШТАЈА– ЈУН 202</a:t>
            </a:r>
            <a:r>
              <a:rPr lang="en-GB" sz="1400" b="1" dirty="0">
                <a:solidFill>
                  <a:schemeClr val="bg1">
                    <a:lumMod val="95000"/>
                  </a:schemeClr>
                </a:solidFill>
              </a:rPr>
              <a:t>6</a:t>
            </a:r>
            <a:r>
              <a:rPr lang="sr-Cyrl-RS" sz="1400" b="1" dirty="0">
                <a:solidFill>
                  <a:schemeClr val="bg1">
                    <a:lumMod val="95000"/>
                  </a:schemeClr>
                </a:solidFill>
              </a:rPr>
              <a:t>. ГОДИНЕ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153FE6-4B46-66C9-2123-0C317546B7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26" y="0"/>
            <a:ext cx="2244874" cy="126274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C8AA755-30D0-F1E5-8350-B3E94843F8FB}"/>
              </a:ext>
            </a:extLst>
          </p:cNvPr>
          <p:cNvCxnSpPr>
            <a:cxnSpLocks/>
          </p:cNvCxnSpPr>
          <p:nvPr/>
        </p:nvCxnSpPr>
        <p:spPr>
          <a:xfrm>
            <a:off x="246018" y="1262743"/>
            <a:ext cx="10622279" cy="0"/>
          </a:xfrm>
          <a:prstGeom prst="line">
            <a:avLst/>
          </a:prstGeom>
          <a:ln w="19050">
            <a:solidFill>
              <a:srgbClr val="011B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6A6BDC7-1661-F745-F076-77BC99451602}"/>
              </a:ext>
            </a:extLst>
          </p:cNvPr>
          <p:cNvSpPr txBox="1"/>
          <p:nvPr/>
        </p:nvSpPr>
        <p:spPr>
          <a:xfrm>
            <a:off x="5637402" y="298648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9583612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37D3A-9D1D-4BD4-4B72-F90E9A723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ABA7D-C5D4-0408-DD1A-1B91B085E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18" y="1569493"/>
            <a:ext cx="11711520" cy="46965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r>
              <a:rPr lang="sr-Cyrl-RS" sz="5000" dirty="0"/>
              <a:t>                      Хвала на пажњи!</a:t>
            </a:r>
          </a:p>
          <a:p>
            <a:pPr marL="0" indent="0">
              <a:buNone/>
            </a:pPr>
            <a:endParaRPr lang="sr-Cyrl-RS" sz="5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8306E9-046A-1A7A-AF3B-AB844469102D}"/>
              </a:ext>
            </a:extLst>
          </p:cNvPr>
          <p:cNvSpPr/>
          <p:nvPr/>
        </p:nvSpPr>
        <p:spPr>
          <a:xfrm rot="5400000">
            <a:off x="5907679" y="573679"/>
            <a:ext cx="376643" cy="12192002"/>
          </a:xfrm>
          <a:prstGeom prst="rect">
            <a:avLst/>
          </a:prstGeom>
          <a:solidFill>
            <a:srgbClr val="011B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7081FC-58A9-31DC-AAD8-B4EADA31A3D7}"/>
              </a:ext>
            </a:extLst>
          </p:cNvPr>
          <p:cNvSpPr txBox="1"/>
          <p:nvPr/>
        </p:nvSpPr>
        <p:spPr>
          <a:xfrm>
            <a:off x="2847787" y="6515791"/>
            <a:ext cx="5894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sz="1400" b="1" dirty="0">
                <a:solidFill>
                  <a:schemeClr val="bg1">
                    <a:lumMod val="95000"/>
                  </a:schemeClr>
                </a:solidFill>
              </a:rPr>
              <a:t>ИЗРАДА ЗАВРШНОГ РАЧУНА И ЗАВРШНОГ ИЗВЕШТАЈА– ЈУН 202</a:t>
            </a:r>
            <a:r>
              <a:rPr lang="en-GB" sz="1400" b="1" dirty="0">
                <a:solidFill>
                  <a:schemeClr val="bg1">
                    <a:lumMod val="95000"/>
                  </a:schemeClr>
                </a:solidFill>
              </a:rPr>
              <a:t>6</a:t>
            </a:r>
            <a:r>
              <a:rPr lang="sr-Cyrl-RS" sz="1400" b="1" dirty="0">
                <a:solidFill>
                  <a:schemeClr val="bg1">
                    <a:lumMod val="95000"/>
                  </a:schemeClr>
                </a:solidFill>
              </a:rPr>
              <a:t>. ГОДИНЕ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CC097C-B2B5-F1FC-E829-D39708D628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26" y="0"/>
            <a:ext cx="2244874" cy="126274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E847DD0-D7BC-109D-89DF-8E280B347498}"/>
              </a:ext>
            </a:extLst>
          </p:cNvPr>
          <p:cNvCxnSpPr>
            <a:cxnSpLocks/>
          </p:cNvCxnSpPr>
          <p:nvPr/>
        </p:nvCxnSpPr>
        <p:spPr>
          <a:xfrm>
            <a:off x="246018" y="1262743"/>
            <a:ext cx="10622279" cy="0"/>
          </a:xfrm>
          <a:prstGeom prst="line">
            <a:avLst/>
          </a:prstGeom>
          <a:ln w="19050">
            <a:solidFill>
              <a:srgbClr val="011B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890EE065-41D3-795C-D67C-6C79CD5C299D}"/>
              </a:ext>
            </a:extLst>
          </p:cNvPr>
          <p:cNvSpPr txBox="1">
            <a:spLocks/>
          </p:cNvSpPr>
          <p:nvPr/>
        </p:nvSpPr>
        <p:spPr>
          <a:xfrm>
            <a:off x="564969" y="306751"/>
            <a:ext cx="10622279" cy="955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19760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3C2BD2-34D4-CD95-7A06-6D4E07ECF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A2D85-EA8E-0160-30A8-BCE8707C3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17" y="160539"/>
            <a:ext cx="10622279" cy="1067769"/>
          </a:xfrm>
        </p:spPr>
        <p:txBody>
          <a:bodyPr>
            <a:normAutofit fontScale="90000"/>
          </a:bodyPr>
          <a:lstStyle/>
          <a:p>
            <a:br>
              <a:rPr lang="sr-Cyrl-RS" dirty="0"/>
            </a:b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139CA8-BC34-91AA-5B6B-131B7AADB92C}"/>
              </a:ext>
            </a:extLst>
          </p:cNvPr>
          <p:cNvSpPr/>
          <p:nvPr/>
        </p:nvSpPr>
        <p:spPr>
          <a:xfrm rot="5400000">
            <a:off x="5907679" y="573679"/>
            <a:ext cx="376643" cy="12192002"/>
          </a:xfrm>
          <a:prstGeom prst="rect">
            <a:avLst/>
          </a:prstGeom>
          <a:solidFill>
            <a:srgbClr val="011B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5A3CEE-B000-9217-236E-230301D2CD30}"/>
              </a:ext>
            </a:extLst>
          </p:cNvPr>
          <p:cNvSpPr txBox="1"/>
          <p:nvPr/>
        </p:nvSpPr>
        <p:spPr>
          <a:xfrm>
            <a:off x="2847787" y="6515791"/>
            <a:ext cx="5894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sz="1400" b="1" dirty="0">
                <a:solidFill>
                  <a:schemeClr val="bg1">
                    <a:lumMod val="95000"/>
                  </a:schemeClr>
                </a:solidFill>
              </a:rPr>
              <a:t>ИЗРАДА ЗАВРШНОГ РАЧУНА И ЗАВРШНОГ ИЗВЕШТАЈА– ЈУН 202</a:t>
            </a:r>
            <a:r>
              <a:rPr lang="en-GB" sz="1400" b="1" dirty="0">
                <a:solidFill>
                  <a:schemeClr val="bg1">
                    <a:lumMod val="95000"/>
                  </a:schemeClr>
                </a:solidFill>
              </a:rPr>
              <a:t>6</a:t>
            </a:r>
            <a:r>
              <a:rPr lang="sr-Cyrl-RS" sz="1400" b="1" dirty="0">
                <a:solidFill>
                  <a:schemeClr val="bg1">
                    <a:lumMod val="95000"/>
                  </a:schemeClr>
                </a:solidFill>
              </a:rPr>
              <a:t>. ГОДИНЕ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76B9EF-C205-5847-5E15-C153F5E03F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26" y="0"/>
            <a:ext cx="2244874" cy="126274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A79619-1904-3784-6CD0-CDF7CE4AC7C1}"/>
              </a:ext>
            </a:extLst>
          </p:cNvPr>
          <p:cNvCxnSpPr>
            <a:cxnSpLocks/>
          </p:cNvCxnSpPr>
          <p:nvPr/>
        </p:nvCxnSpPr>
        <p:spPr>
          <a:xfrm>
            <a:off x="246018" y="1262743"/>
            <a:ext cx="10622279" cy="0"/>
          </a:xfrm>
          <a:prstGeom prst="line">
            <a:avLst/>
          </a:prstGeom>
          <a:ln w="19050">
            <a:solidFill>
              <a:srgbClr val="011B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024A4E1C-968E-30F5-99E2-0494186A9371}"/>
              </a:ext>
            </a:extLst>
          </p:cNvPr>
          <p:cNvSpPr txBox="1">
            <a:spLocks/>
          </p:cNvSpPr>
          <p:nvPr/>
        </p:nvSpPr>
        <p:spPr>
          <a:xfrm>
            <a:off x="731521" y="538200"/>
            <a:ext cx="10622279" cy="955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RS" sz="3200" b="1" dirty="0"/>
              <a:t>Законски оквир и судска пракса </a:t>
            </a:r>
            <a:endParaRPr lang="en-US" sz="3200" dirty="0"/>
          </a:p>
        </p:txBody>
      </p:sp>
      <p:pic>
        <p:nvPicPr>
          <p:cNvPr id="33" name="Google Shape;93;p14" descr="image.png">
            <a:extLst>
              <a:ext uri="{FF2B5EF4-FFF2-40B4-BE49-F238E27FC236}">
                <a16:creationId xmlns:a16="http://schemas.microsoft.com/office/drawing/2014/main" id="{BF0A0FBC-55FD-D282-3CA5-E23174E5E47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7074" y="1832748"/>
            <a:ext cx="2822702" cy="1623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94;p14" descr="image.png">
            <a:extLst>
              <a:ext uri="{FF2B5EF4-FFF2-40B4-BE49-F238E27FC236}">
                <a16:creationId xmlns:a16="http://schemas.microsoft.com/office/drawing/2014/main" id="{1BB10B04-A701-FC3E-6BD5-02CA101E04D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63867" y="1826436"/>
            <a:ext cx="3148563" cy="1623922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98;p14">
            <a:extLst>
              <a:ext uri="{FF2B5EF4-FFF2-40B4-BE49-F238E27FC236}">
                <a16:creationId xmlns:a16="http://schemas.microsoft.com/office/drawing/2014/main" id="{B0083E09-5EDB-4C9C-A587-E08B1C5BA37C}"/>
              </a:ext>
            </a:extLst>
          </p:cNvPr>
          <p:cNvSpPr txBox="1"/>
          <p:nvPr/>
        </p:nvSpPr>
        <p:spPr>
          <a:xfrm>
            <a:off x="827593" y="2590707"/>
            <a:ext cx="2847074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800" b="1" i="0" u="none" strike="noStrike" cap="none" dirty="0">
                <a:solidFill>
                  <a:srgbClr val="002244"/>
                </a:solidFill>
                <a:latin typeface="Merriweather"/>
                <a:ea typeface="Merriweather"/>
                <a:cs typeface="Merriweather"/>
                <a:sym typeface="Merriweather"/>
              </a:rPr>
              <a:t>Члан</a:t>
            </a:r>
            <a:r>
              <a:rPr lang="en-US" sz="1800" b="1" i="0" u="none" strike="noStrike" cap="none" dirty="0">
                <a:solidFill>
                  <a:srgbClr val="002244"/>
                </a:solidFill>
                <a:latin typeface="Merriweather"/>
                <a:ea typeface="Merriweather"/>
                <a:cs typeface="Merriweather"/>
                <a:sym typeface="Merriweather"/>
              </a:rPr>
              <a:t> 27.</a:t>
            </a:r>
            <a:r>
              <a:rPr lang="sr-Cyrl-RS" sz="1800" b="1" i="0" u="none" strike="noStrike" cap="none" dirty="0">
                <a:solidFill>
                  <a:srgbClr val="002244"/>
                </a:solidFill>
                <a:latin typeface="Merriweather"/>
                <a:ea typeface="Merriweather"/>
                <a:cs typeface="Merriweather"/>
                <a:sym typeface="Merriweather"/>
              </a:rPr>
              <a:t> ст. 1. </a:t>
            </a:r>
            <a:r>
              <a:rPr lang="sr-Cyrl-RS" sz="1800" b="1" i="0" u="none" strike="noStrike" cap="none" dirty="0" err="1">
                <a:solidFill>
                  <a:srgbClr val="002244"/>
                </a:solidFill>
                <a:latin typeface="Merriweather"/>
                <a:ea typeface="Merriweather"/>
                <a:cs typeface="Merriweather"/>
                <a:sym typeface="Merriweather"/>
              </a:rPr>
              <a:t>тач</a:t>
            </a:r>
            <a:r>
              <a:rPr lang="sr-Cyrl-RS" sz="1800" b="1" i="0" u="none" strike="noStrike" cap="none" dirty="0">
                <a:solidFill>
                  <a:srgbClr val="002244"/>
                </a:solidFill>
                <a:latin typeface="Merriweather"/>
                <a:ea typeface="Merriweather"/>
                <a:cs typeface="Merriweather"/>
                <a:sym typeface="Merriweather"/>
              </a:rPr>
              <a:t>. 14 </a:t>
            </a:r>
            <a:r>
              <a:rPr lang="sr-Cyrl-RS" b="1" dirty="0">
                <a:solidFill>
                  <a:srgbClr val="002244"/>
                </a:solidFill>
                <a:latin typeface="Merriweather"/>
                <a:ea typeface="Merriweather"/>
                <a:cs typeface="Merriweather"/>
                <a:sym typeface="Merriweather"/>
              </a:rPr>
              <a:t>и</a:t>
            </a:r>
            <a:r>
              <a:rPr lang="sr-Cyrl-RS" sz="1800" b="1" i="0" u="none" strike="noStrike" cap="none" dirty="0">
                <a:solidFill>
                  <a:srgbClr val="002244"/>
                </a:solidFill>
                <a:latin typeface="Merriweather"/>
                <a:ea typeface="Merriweather"/>
                <a:cs typeface="Merriweather"/>
                <a:sym typeface="Merriweather"/>
              </a:rPr>
              <a:t> 16</a:t>
            </a:r>
            <a:endParaRPr dirty="0"/>
          </a:p>
        </p:txBody>
      </p:sp>
      <p:sp>
        <p:nvSpPr>
          <p:cNvPr id="37" name="Google Shape;99;p14">
            <a:extLst>
              <a:ext uri="{FF2B5EF4-FFF2-40B4-BE49-F238E27FC236}">
                <a16:creationId xmlns:a16="http://schemas.microsoft.com/office/drawing/2014/main" id="{FEB95E20-B469-AD20-9760-C5A7DD41F8C7}"/>
              </a:ext>
            </a:extLst>
          </p:cNvPr>
          <p:cNvSpPr txBox="1"/>
          <p:nvPr/>
        </p:nvSpPr>
        <p:spPr>
          <a:xfrm>
            <a:off x="958868" y="3038697"/>
            <a:ext cx="2699113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500" b="1" i="0" u="none" strike="noStrike" cap="none" dirty="0">
                <a:solidFill>
                  <a:srgbClr val="333333"/>
                </a:solidFill>
                <a:latin typeface="+mj-lt"/>
                <a:ea typeface="Lato"/>
                <a:cs typeface="Lato"/>
                <a:sym typeface="Lato"/>
              </a:rPr>
              <a:t>Дужност стечајног управника</a:t>
            </a:r>
            <a:endParaRPr b="1" dirty="0">
              <a:latin typeface="+mj-lt"/>
            </a:endParaRPr>
          </a:p>
        </p:txBody>
      </p:sp>
      <p:sp>
        <p:nvSpPr>
          <p:cNvPr id="38" name="Google Shape;100;p14">
            <a:extLst>
              <a:ext uri="{FF2B5EF4-FFF2-40B4-BE49-F238E27FC236}">
                <a16:creationId xmlns:a16="http://schemas.microsoft.com/office/drawing/2014/main" id="{62B17477-631D-CDB2-8E5C-97787E21BFFB}"/>
              </a:ext>
            </a:extLst>
          </p:cNvPr>
          <p:cNvSpPr txBox="1"/>
          <p:nvPr/>
        </p:nvSpPr>
        <p:spPr>
          <a:xfrm>
            <a:off x="7777751" y="2570812"/>
            <a:ext cx="284707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800" b="1" i="0" u="none" strike="noStrike" cap="none" dirty="0">
                <a:solidFill>
                  <a:srgbClr val="002244"/>
                </a:solidFill>
                <a:latin typeface="Merriweather"/>
                <a:ea typeface="Merriweather"/>
                <a:cs typeface="Merriweather"/>
                <a:sym typeface="Merriweather"/>
              </a:rPr>
              <a:t>Члан</a:t>
            </a:r>
            <a:r>
              <a:rPr lang="en-US" sz="1800" b="1" i="0" u="none" strike="noStrike" cap="none" dirty="0">
                <a:solidFill>
                  <a:srgbClr val="002244"/>
                </a:solidFill>
                <a:latin typeface="Merriweather"/>
                <a:ea typeface="Merriweather"/>
                <a:cs typeface="Merriweather"/>
                <a:sym typeface="Merriweather"/>
              </a:rPr>
              <a:t> 40.</a:t>
            </a:r>
            <a:r>
              <a:rPr lang="sr-Cyrl-RS" sz="1800" b="1" i="0" u="none" strike="noStrike" cap="none" dirty="0">
                <a:solidFill>
                  <a:srgbClr val="002244"/>
                </a:solidFill>
                <a:latin typeface="Merriweather"/>
                <a:ea typeface="Merriweather"/>
                <a:cs typeface="Merriweather"/>
                <a:sym typeface="Merriweather"/>
              </a:rPr>
              <a:t> ст. 1 </a:t>
            </a:r>
            <a:r>
              <a:rPr lang="sr-Cyrl-RS" sz="1800" b="1" i="0" u="none" strike="noStrike" cap="none" dirty="0" err="1">
                <a:solidFill>
                  <a:srgbClr val="002244"/>
                </a:solidFill>
                <a:latin typeface="Merriweather"/>
                <a:ea typeface="Merriweather"/>
                <a:cs typeface="Merriweather"/>
                <a:sym typeface="Merriweather"/>
              </a:rPr>
              <a:t>тач</a:t>
            </a:r>
            <a:r>
              <a:rPr lang="sr-Cyrl-RS" sz="1800" b="1" i="0" u="none" strike="noStrike" cap="none" dirty="0">
                <a:solidFill>
                  <a:srgbClr val="002244"/>
                </a:solidFill>
                <a:latin typeface="Merriweather"/>
                <a:ea typeface="Merriweather"/>
                <a:cs typeface="Merriweather"/>
                <a:sym typeface="Merriweather"/>
              </a:rPr>
              <a:t>. 4</a:t>
            </a:r>
            <a:endParaRPr dirty="0"/>
          </a:p>
        </p:txBody>
      </p:sp>
      <p:sp>
        <p:nvSpPr>
          <p:cNvPr id="39" name="Google Shape;101;p14">
            <a:extLst>
              <a:ext uri="{FF2B5EF4-FFF2-40B4-BE49-F238E27FC236}">
                <a16:creationId xmlns:a16="http://schemas.microsoft.com/office/drawing/2014/main" id="{D0C9573C-07F2-39A3-F68A-CB6E6CF2A849}"/>
              </a:ext>
            </a:extLst>
          </p:cNvPr>
          <p:cNvSpPr txBox="1"/>
          <p:nvPr/>
        </p:nvSpPr>
        <p:spPr>
          <a:xfrm>
            <a:off x="7723307" y="3036059"/>
            <a:ext cx="2889711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500" b="1" dirty="0">
                <a:solidFill>
                  <a:srgbClr val="333333"/>
                </a:solidFill>
                <a:latin typeface="+mj-lt"/>
                <a:ea typeface="Lato"/>
                <a:cs typeface="Lato"/>
                <a:sym typeface="Lato"/>
              </a:rPr>
              <a:t>Сагласност Одбора поверилаца</a:t>
            </a:r>
            <a:endParaRPr b="1" dirty="0">
              <a:latin typeface="+mj-lt"/>
            </a:endParaRPr>
          </a:p>
        </p:txBody>
      </p:sp>
      <p:pic>
        <p:nvPicPr>
          <p:cNvPr id="64" name="Google Shape;95;p14" descr="image.png">
            <a:extLst>
              <a:ext uri="{FF2B5EF4-FFF2-40B4-BE49-F238E27FC236}">
                <a16:creationId xmlns:a16="http://schemas.microsoft.com/office/drawing/2014/main" id="{BA3ACE5A-F8A6-4FA1-F0D4-24E3035CFE5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67586" y="1832748"/>
            <a:ext cx="3245732" cy="1613836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102;p14">
            <a:extLst>
              <a:ext uri="{FF2B5EF4-FFF2-40B4-BE49-F238E27FC236}">
                <a16:creationId xmlns:a16="http://schemas.microsoft.com/office/drawing/2014/main" id="{23EC4F48-FBE6-C14D-C156-3CCDA127A6D4}"/>
              </a:ext>
            </a:extLst>
          </p:cNvPr>
          <p:cNvSpPr txBox="1"/>
          <p:nvPr/>
        </p:nvSpPr>
        <p:spPr>
          <a:xfrm>
            <a:off x="3967383" y="2594029"/>
            <a:ext cx="334887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800" b="1" i="0" u="none" strike="noStrike" cap="none" dirty="0">
                <a:solidFill>
                  <a:srgbClr val="002244"/>
                </a:solidFill>
                <a:latin typeface="Merriweather"/>
                <a:ea typeface="Merriweather"/>
                <a:cs typeface="Merriweather"/>
                <a:sym typeface="Merriweather"/>
              </a:rPr>
              <a:t>Члан</a:t>
            </a:r>
            <a:r>
              <a:rPr lang="en-US" sz="1800" b="1" i="0" u="none" strike="noStrike" cap="none" dirty="0">
                <a:solidFill>
                  <a:srgbClr val="002244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sr-Cyrl-RS" b="1" dirty="0">
                <a:solidFill>
                  <a:srgbClr val="002244"/>
                </a:solidFill>
                <a:latin typeface="Merriweather"/>
                <a:ea typeface="Merriweather"/>
                <a:cs typeface="Merriweather"/>
                <a:sym typeface="Merriweather"/>
              </a:rPr>
              <a:t>29</a:t>
            </a:r>
            <a:r>
              <a:rPr lang="en-US" sz="1800" b="1" i="0" u="none" strike="noStrike" cap="none" dirty="0">
                <a:solidFill>
                  <a:srgbClr val="002244"/>
                </a:solidFill>
                <a:latin typeface="Merriweather"/>
                <a:ea typeface="Merriweather"/>
                <a:cs typeface="Merriweather"/>
                <a:sym typeface="Merriweather"/>
              </a:rPr>
              <a:t>.</a:t>
            </a:r>
            <a:r>
              <a:rPr lang="sr-Cyrl-RS" sz="1800" b="1" i="0" u="none" strike="noStrike" cap="none" dirty="0">
                <a:solidFill>
                  <a:srgbClr val="002244"/>
                </a:solidFill>
                <a:latin typeface="Merriweather"/>
                <a:ea typeface="Merriweather"/>
                <a:cs typeface="Merriweather"/>
                <a:sym typeface="Merriweather"/>
              </a:rPr>
              <a:t> ст. 8</a:t>
            </a:r>
            <a:endParaRPr dirty="0"/>
          </a:p>
        </p:txBody>
      </p:sp>
      <p:sp>
        <p:nvSpPr>
          <p:cNvPr id="72" name="Google Shape;101;p14">
            <a:extLst>
              <a:ext uri="{FF2B5EF4-FFF2-40B4-BE49-F238E27FC236}">
                <a16:creationId xmlns:a16="http://schemas.microsoft.com/office/drawing/2014/main" id="{BEF7D796-66F4-FAFD-26E0-777CD651F88C}"/>
              </a:ext>
            </a:extLst>
          </p:cNvPr>
          <p:cNvSpPr txBox="1"/>
          <p:nvPr/>
        </p:nvSpPr>
        <p:spPr>
          <a:xfrm>
            <a:off x="4008530" y="3025428"/>
            <a:ext cx="3194574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500" b="1" dirty="0">
                <a:solidFill>
                  <a:srgbClr val="333333"/>
                </a:solidFill>
                <a:latin typeface="+mj-lt"/>
                <a:ea typeface="Lato"/>
                <a:cs typeface="Lato"/>
                <a:sym typeface="Lato"/>
              </a:rPr>
              <a:t>Обавеза д</a:t>
            </a:r>
            <a:r>
              <a:rPr lang="sr-Cyrl-RS" sz="1500" b="1" i="0" u="none" strike="noStrike" cap="none" dirty="0">
                <a:solidFill>
                  <a:srgbClr val="333333"/>
                </a:solidFill>
                <a:latin typeface="+mj-lt"/>
                <a:ea typeface="Lato"/>
                <a:cs typeface="Lato"/>
                <a:sym typeface="Lato"/>
              </a:rPr>
              <a:t>остављања Завршног рачуна</a:t>
            </a:r>
            <a:endParaRPr b="1" dirty="0">
              <a:latin typeface="+mj-lt"/>
            </a:endParaRPr>
          </a:p>
        </p:txBody>
      </p:sp>
      <p:pic>
        <p:nvPicPr>
          <p:cNvPr id="11" name="Google Shape;95;p14" descr="image.png">
            <a:extLst>
              <a:ext uri="{FF2B5EF4-FFF2-40B4-BE49-F238E27FC236}">
                <a16:creationId xmlns:a16="http://schemas.microsoft.com/office/drawing/2014/main" id="{D5DBE0D3-981C-6EC1-C518-476CC7F06D6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51454" y="3712468"/>
            <a:ext cx="2822702" cy="151073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02;p14">
            <a:extLst>
              <a:ext uri="{FF2B5EF4-FFF2-40B4-BE49-F238E27FC236}">
                <a16:creationId xmlns:a16="http://schemas.microsoft.com/office/drawing/2014/main" id="{C49F9B9E-01ED-E3AC-52E8-CF134EFD76B8}"/>
              </a:ext>
            </a:extLst>
          </p:cNvPr>
          <p:cNvSpPr txBox="1"/>
          <p:nvPr/>
        </p:nvSpPr>
        <p:spPr>
          <a:xfrm>
            <a:off x="2467619" y="4355036"/>
            <a:ext cx="277789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800" b="1" i="0" u="none" strike="noStrike" cap="none" dirty="0">
                <a:solidFill>
                  <a:srgbClr val="002244"/>
                </a:solidFill>
                <a:latin typeface="Merriweather"/>
                <a:ea typeface="Merriweather"/>
                <a:cs typeface="Merriweather"/>
                <a:sym typeface="Merriweather"/>
              </a:rPr>
              <a:t>Члан</a:t>
            </a:r>
            <a:r>
              <a:rPr lang="en-US" sz="1800" b="1" i="0" u="none" strike="noStrike" cap="none" dirty="0">
                <a:solidFill>
                  <a:srgbClr val="002244"/>
                </a:solidFill>
                <a:latin typeface="Merriweather"/>
                <a:ea typeface="Merriweather"/>
                <a:cs typeface="Merriweather"/>
                <a:sym typeface="Merriweather"/>
              </a:rPr>
              <a:t> 145.</a:t>
            </a:r>
            <a:endParaRPr dirty="0"/>
          </a:p>
        </p:txBody>
      </p:sp>
      <p:sp>
        <p:nvSpPr>
          <p:cNvPr id="14" name="Google Shape;103;p14">
            <a:extLst>
              <a:ext uri="{FF2B5EF4-FFF2-40B4-BE49-F238E27FC236}">
                <a16:creationId xmlns:a16="http://schemas.microsoft.com/office/drawing/2014/main" id="{28B011B5-E458-E7D1-25B5-79C79485C218}"/>
              </a:ext>
            </a:extLst>
          </p:cNvPr>
          <p:cNvSpPr txBox="1"/>
          <p:nvPr/>
        </p:nvSpPr>
        <p:spPr>
          <a:xfrm>
            <a:off x="2603025" y="4732704"/>
            <a:ext cx="2507085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500" b="1" dirty="0">
                <a:solidFill>
                  <a:srgbClr val="333333"/>
                </a:solidFill>
                <a:latin typeface="+mj-lt"/>
                <a:ea typeface="Lato"/>
                <a:cs typeface="Lato"/>
                <a:sym typeface="Lato"/>
              </a:rPr>
              <a:t>Заказивање Завршног рочишта</a:t>
            </a:r>
            <a:endParaRPr b="1" dirty="0">
              <a:latin typeface="+mj-lt"/>
            </a:endParaRPr>
          </a:p>
        </p:txBody>
      </p:sp>
      <p:pic>
        <p:nvPicPr>
          <p:cNvPr id="17" name="Google Shape;95;p14" descr="image.png">
            <a:extLst>
              <a:ext uri="{FF2B5EF4-FFF2-40B4-BE49-F238E27FC236}">
                <a16:creationId xmlns:a16="http://schemas.microsoft.com/office/drawing/2014/main" id="{2AF06C19-5041-4400-E57C-F52881E0FF9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66372" y="3697366"/>
            <a:ext cx="2948496" cy="162392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02;p14">
            <a:extLst>
              <a:ext uri="{FF2B5EF4-FFF2-40B4-BE49-F238E27FC236}">
                <a16:creationId xmlns:a16="http://schemas.microsoft.com/office/drawing/2014/main" id="{A938DFD6-5B1C-46CD-1F75-49B8445E925D}"/>
              </a:ext>
            </a:extLst>
          </p:cNvPr>
          <p:cNvSpPr txBox="1"/>
          <p:nvPr/>
        </p:nvSpPr>
        <p:spPr>
          <a:xfrm>
            <a:off x="5963209" y="4394365"/>
            <a:ext cx="295165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800" b="1" i="0" u="none" strike="noStrike" cap="none" dirty="0">
                <a:solidFill>
                  <a:srgbClr val="002244"/>
                </a:solidFill>
                <a:latin typeface="Merriweather"/>
                <a:ea typeface="Merriweather"/>
                <a:cs typeface="Merriweather"/>
                <a:sym typeface="Merriweather"/>
              </a:rPr>
              <a:t>Члан</a:t>
            </a:r>
            <a:r>
              <a:rPr lang="en-US" sz="1800" b="1" i="0" u="none" strike="noStrike" cap="none" dirty="0">
                <a:solidFill>
                  <a:srgbClr val="002244"/>
                </a:solidFill>
                <a:latin typeface="Merriweather"/>
                <a:ea typeface="Merriweather"/>
                <a:cs typeface="Merriweather"/>
                <a:sym typeface="Merriweather"/>
              </a:rPr>
              <a:t> 14</a:t>
            </a:r>
            <a:r>
              <a:rPr lang="sr-Cyrl-RS" sz="1800" b="1" i="0" u="none" strike="noStrike" cap="none" dirty="0">
                <a:solidFill>
                  <a:srgbClr val="002244"/>
                </a:solidFill>
                <a:latin typeface="Merriweather"/>
                <a:ea typeface="Merriweather"/>
                <a:cs typeface="Merriweather"/>
                <a:sym typeface="Merriweather"/>
              </a:rPr>
              <a:t>8</a:t>
            </a:r>
            <a:r>
              <a:rPr lang="en-US" sz="1800" b="1" i="0" u="none" strike="noStrike" cap="none" dirty="0">
                <a:solidFill>
                  <a:srgbClr val="002244"/>
                </a:solidFill>
                <a:latin typeface="Merriweather"/>
                <a:ea typeface="Merriweather"/>
                <a:cs typeface="Merriweather"/>
                <a:sym typeface="Merriweather"/>
              </a:rPr>
              <a:t>.</a:t>
            </a:r>
            <a:endParaRPr dirty="0"/>
          </a:p>
        </p:txBody>
      </p:sp>
      <p:sp>
        <p:nvSpPr>
          <p:cNvPr id="20" name="Google Shape;103;p14">
            <a:extLst>
              <a:ext uri="{FF2B5EF4-FFF2-40B4-BE49-F238E27FC236}">
                <a16:creationId xmlns:a16="http://schemas.microsoft.com/office/drawing/2014/main" id="{A689FD23-B1A7-4725-F81C-5805B3E29121}"/>
              </a:ext>
            </a:extLst>
          </p:cNvPr>
          <p:cNvSpPr txBox="1"/>
          <p:nvPr/>
        </p:nvSpPr>
        <p:spPr>
          <a:xfrm>
            <a:off x="6042660" y="4732704"/>
            <a:ext cx="2694139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500" b="1" i="0" u="none" strike="noStrike" cap="none" dirty="0">
                <a:solidFill>
                  <a:srgbClr val="333333"/>
                </a:solidFill>
                <a:latin typeface="+mj-lt"/>
                <a:ea typeface="Lato"/>
                <a:cs typeface="Lato"/>
                <a:sym typeface="Lato"/>
              </a:rPr>
              <a:t>Доношење решења о закључењу</a:t>
            </a:r>
            <a:endParaRPr b="1" dirty="0">
              <a:latin typeface="+mj-lt"/>
            </a:endParaRPr>
          </a:p>
        </p:txBody>
      </p:sp>
      <p:pic>
        <p:nvPicPr>
          <p:cNvPr id="6" name="Picture 4" descr="Books ">
            <a:extLst>
              <a:ext uri="{FF2B5EF4-FFF2-40B4-BE49-F238E27FC236}">
                <a16:creationId xmlns:a16="http://schemas.microsoft.com/office/drawing/2014/main" id="{121DE42E-F87B-2B64-C209-D1656A4CD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543" y="1885666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quare ">
            <a:extLst>
              <a:ext uri="{FF2B5EF4-FFF2-40B4-BE49-F238E27FC236}">
                <a16:creationId xmlns:a16="http://schemas.microsoft.com/office/drawing/2014/main" id="{8B12C1A3-D197-B7EA-DDE8-EE9FD39DC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017" y="1881619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ask ">
            <a:extLst>
              <a:ext uri="{FF2B5EF4-FFF2-40B4-BE49-F238E27FC236}">
                <a16:creationId xmlns:a16="http://schemas.microsoft.com/office/drawing/2014/main" id="{4DF467B6-3C0D-0C78-6971-1A24FFCA4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695" y="192097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Justice ">
            <a:extLst>
              <a:ext uri="{FF2B5EF4-FFF2-40B4-BE49-F238E27FC236}">
                <a16:creationId xmlns:a16="http://schemas.microsoft.com/office/drawing/2014/main" id="{50C2F4A9-E7D9-9298-BAF4-CEF6CAAF3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767" y="3713183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Justice ">
            <a:extLst>
              <a:ext uri="{FF2B5EF4-FFF2-40B4-BE49-F238E27FC236}">
                <a16:creationId xmlns:a16="http://schemas.microsoft.com/office/drawing/2014/main" id="{F0E34250-F63C-1051-1F38-12AC864FF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38" y="3720489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D601C79-EFC4-64C3-856F-6A3B3B3EB915}"/>
              </a:ext>
            </a:extLst>
          </p:cNvPr>
          <p:cNvSpPr txBox="1"/>
          <p:nvPr/>
        </p:nvSpPr>
        <p:spPr>
          <a:xfrm>
            <a:off x="663228" y="5493752"/>
            <a:ext cx="107588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r-Cyrl-RS" b="1" dirty="0"/>
              <a:t>Одговор на питање број 21 из области Стечајног права</a:t>
            </a:r>
            <a:r>
              <a:rPr lang="sr-Cyrl-RS" dirty="0"/>
              <a:t>, који је утврђен на седници Одељења од 18.03.2021. године и објављен у </a:t>
            </a:r>
            <a:r>
              <a:rPr lang="sr-Cyrl-RS" b="1" dirty="0"/>
              <a:t>Билтену судске праксе привредних судова бр. 3/2020</a:t>
            </a:r>
            <a:r>
              <a:rPr lang="sr-Latn-RS" b="1" dirty="0"/>
              <a:t>.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2629173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6581F5-A207-B667-8AE4-6563FC909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0A60D8-0DC2-AF01-479E-48EF36E8125C}"/>
              </a:ext>
            </a:extLst>
          </p:cNvPr>
          <p:cNvSpPr/>
          <p:nvPr/>
        </p:nvSpPr>
        <p:spPr>
          <a:xfrm rot="5400000">
            <a:off x="5907679" y="573679"/>
            <a:ext cx="376643" cy="12192002"/>
          </a:xfrm>
          <a:prstGeom prst="rect">
            <a:avLst/>
          </a:prstGeom>
          <a:solidFill>
            <a:srgbClr val="011B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C82FC9-ED65-064E-360C-E70CA8BCFD60}"/>
              </a:ext>
            </a:extLst>
          </p:cNvPr>
          <p:cNvSpPr txBox="1"/>
          <p:nvPr/>
        </p:nvSpPr>
        <p:spPr>
          <a:xfrm>
            <a:off x="2847787" y="6515791"/>
            <a:ext cx="5894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sz="1400" b="1" dirty="0">
                <a:solidFill>
                  <a:schemeClr val="bg1">
                    <a:lumMod val="95000"/>
                  </a:schemeClr>
                </a:solidFill>
              </a:rPr>
              <a:t>ИЗРАДА ЗАВРШНОГ РАЧУНА И ЗАВРШНОГ ИЗВЕШТАЈА– ЈУН 202</a:t>
            </a:r>
            <a:r>
              <a:rPr lang="en-GB" sz="1400" b="1" dirty="0">
                <a:solidFill>
                  <a:schemeClr val="bg1">
                    <a:lumMod val="95000"/>
                  </a:schemeClr>
                </a:solidFill>
              </a:rPr>
              <a:t>6</a:t>
            </a:r>
            <a:r>
              <a:rPr lang="sr-Cyrl-RS" sz="1400" b="1" dirty="0">
                <a:solidFill>
                  <a:schemeClr val="bg1">
                    <a:lumMod val="95000"/>
                  </a:schemeClr>
                </a:solidFill>
              </a:rPr>
              <a:t>. ГОДИНЕ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5265FF-E36E-D0C6-DC01-ADADBB27CF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26" y="0"/>
            <a:ext cx="2244874" cy="126274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F19675-033F-F457-BBF2-AAFC5651542A}"/>
              </a:ext>
            </a:extLst>
          </p:cNvPr>
          <p:cNvCxnSpPr>
            <a:cxnSpLocks/>
          </p:cNvCxnSpPr>
          <p:nvPr/>
        </p:nvCxnSpPr>
        <p:spPr>
          <a:xfrm>
            <a:off x="246018" y="1262743"/>
            <a:ext cx="10622279" cy="0"/>
          </a:xfrm>
          <a:prstGeom prst="line">
            <a:avLst/>
          </a:prstGeom>
          <a:ln w="19050">
            <a:solidFill>
              <a:srgbClr val="011B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B1A151AC-5479-5A62-12A4-F0E83C0147A1}"/>
              </a:ext>
            </a:extLst>
          </p:cNvPr>
          <p:cNvSpPr txBox="1">
            <a:spLocks/>
          </p:cNvSpPr>
          <p:nvPr/>
        </p:nvSpPr>
        <p:spPr>
          <a:xfrm>
            <a:off x="564969" y="306751"/>
            <a:ext cx="10622279" cy="955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/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36FCF335-0994-483A-19C7-94BBC90FABA2}"/>
              </a:ext>
            </a:extLst>
          </p:cNvPr>
          <p:cNvSpPr txBox="1">
            <a:spLocks/>
          </p:cNvSpPr>
          <p:nvPr/>
        </p:nvSpPr>
        <p:spPr>
          <a:xfrm>
            <a:off x="368298" y="492380"/>
            <a:ext cx="10622279" cy="955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RS" sz="3200" b="1" dirty="0"/>
              <a:t>Откључавање завршног рачуна у ЕРС-у</a:t>
            </a:r>
            <a:endParaRPr lang="en-US" sz="320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8C7F69F-82D3-DF21-039A-B83F50E1C4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3219249"/>
              </p:ext>
            </p:extLst>
          </p:nvPr>
        </p:nvGraphicFramePr>
        <p:xfrm>
          <a:off x="421638" y="1448374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64050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98526-5AF7-760E-BE9A-9327359D8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8930667-90BC-39B1-97E1-FC6185B5B54A}"/>
              </a:ext>
            </a:extLst>
          </p:cNvPr>
          <p:cNvSpPr/>
          <p:nvPr/>
        </p:nvSpPr>
        <p:spPr>
          <a:xfrm rot="5400000">
            <a:off x="5907679" y="573679"/>
            <a:ext cx="376643" cy="12192002"/>
          </a:xfrm>
          <a:prstGeom prst="rect">
            <a:avLst/>
          </a:prstGeom>
          <a:solidFill>
            <a:srgbClr val="011B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DC6B5E-D688-CD04-AC8B-7602FAD13123}"/>
              </a:ext>
            </a:extLst>
          </p:cNvPr>
          <p:cNvSpPr txBox="1"/>
          <p:nvPr/>
        </p:nvSpPr>
        <p:spPr>
          <a:xfrm>
            <a:off x="2847787" y="6515791"/>
            <a:ext cx="5894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sz="1400" b="1" dirty="0">
                <a:solidFill>
                  <a:schemeClr val="bg1">
                    <a:lumMod val="95000"/>
                  </a:schemeClr>
                </a:solidFill>
              </a:rPr>
              <a:t>ИЗРАДА ЗАВРШНОГ РАЧУНА И ЗАВРШНОГ ИЗВЕШТАЈА– ЈУН 202</a:t>
            </a:r>
            <a:r>
              <a:rPr lang="en-GB" sz="1400" b="1" dirty="0">
                <a:solidFill>
                  <a:schemeClr val="bg1">
                    <a:lumMod val="95000"/>
                  </a:schemeClr>
                </a:solidFill>
              </a:rPr>
              <a:t>6</a:t>
            </a:r>
            <a:r>
              <a:rPr lang="sr-Cyrl-RS" sz="1400" b="1" dirty="0">
                <a:solidFill>
                  <a:schemeClr val="bg1">
                    <a:lumMod val="95000"/>
                  </a:schemeClr>
                </a:solidFill>
              </a:rPr>
              <a:t>. ГОДИНЕ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06156F-4A67-451E-FBEF-D82C81BC3C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26" y="0"/>
            <a:ext cx="2244874" cy="126274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A5F715-A39C-12A6-15D5-8B1AF77B6921}"/>
              </a:ext>
            </a:extLst>
          </p:cNvPr>
          <p:cNvCxnSpPr>
            <a:cxnSpLocks/>
          </p:cNvCxnSpPr>
          <p:nvPr/>
        </p:nvCxnSpPr>
        <p:spPr>
          <a:xfrm>
            <a:off x="246018" y="1262743"/>
            <a:ext cx="10622279" cy="0"/>
          </a:xfrm>
          <a:prstGeom prst="line">
            <a:avLst/>
          </a:prstGeom>
          <a:ln w="19050">
            <a:solidFill>
              <a:srgbClr val="011B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E9CDA2F9-13D0-300F-255E-33158E8A38E7}"/>
              </a:ext>
            </a:extLst>
          </p:cNvPr>
          <p:cNvSpPr txBox="1">
            <a:spLocks/>
          </p:cNvSpPr>
          <p:nvPr/>
        </p:nvSpPr>
        <p:spPr>
          <a:xfrm>
            <a:off x="564969" y="306751"/>
            <a:ext cx="10622279" cy="955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/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58C75DFA-9422-89E7-445C-91D2718347F4}"/>
              </a:ext>
            </a:extLst>
          </p:cNvPr>
          <p:cNvSpPr txBox="1">
            <a:spLocks/>
          </p:cNvSpPr>
          <p:nvPr/>
        </p:nvSpPr>
        <p:spPr>
          <a:xfrm>
            <a:off x="651007" y="516459"/>
            <a:ext cx="10622279" cy="955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RS" sz="3200" b="1" dirty="0"/>
              <a:t>Завршни рачун и завршни извештај</a:t>
            </a:r>
            <a:endParaRPr lang="en-US" sz="3200" dirty="0"/>
          </a:p>
        </p:txBody>
      </p:sp>
      <p:graphicFrame>
        <p:nvGraphicFramePr>
          <p:cNvPr id="21" name="Content Placeholder 20">
            <a:extLst>
              <a:ext uri="{FF2B5EF4-FFF2-40B4-BE49-F238E27FC236}">
                <a16:creationId xmlns:a16="http://schemas.microsoft.com/office/drawing/2014/main" id="{0149BD2F-AC70-C38D-675F-47F6ACB106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8512051"/>
              </p:ext>
            </p:extLst>
          </p:nvPr>
        </p:nvGraphicFramePr>
        <p:xfrm>
          <a:off x="564969" y="1867773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27A2BBD2-A307-A3BE-223C-F5379DDFD053}"/>
              </a:ext>
            </a:extLst>
          </p:cNvPr>
          <p:cNvSpPr txBox="1"/>
          <p:nvPr/>
        </p:nvSpPr>
        <p:spPr>
          <a:xfrm>
            <a:off x="3629236" y="5346735"/>
            <a:ext cx="451575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Један без другог су непотпуни</a:t>
            </a:r>
            <a:endParaRPr lang="sr-Cyrl-CS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FCB1AFD-68A7-643C-94B6-8CFC0C781A6B}"/>
              </a:ext>
            </a:extLst>
          </p:cNvPr>
          <p:cNvGrpSpPr/>
          <p:nvPr/>
        </p:nvGrpSpPr>
        <p:grpSpPr>
          <a:xfrm>
            <a:off x="1212836" y="1485379"/>
            <a:ext cx="8707089" cy="837509"/>
            <a:chOff x="115419" y="154362"/>
            <a:chExt cx="8707089" cy="83750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BB05C8C-F275-AE7E-5292-4A8C70A5CBEB}"/>
                </a:ext>
              </a:extLst>
            </p:cNvPr>
            <p:cNvSpPr/>
            <p:nvPr/>
          </p:nvSpPr>
          <p:spPr>
            <a:xfrm>
              <a:off x="124472" y="181527"/>
              <a:ext cx="8698036" cy="810344"/>
            </a:xfrm>
            <a:prstGeom prst="rect">
              <a:avLst/>
            </a:prstGeom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0593E33-E1D4-BB98-50C4-862C62008DE4}"/>
                </a:ext>
              </a:extLst>
            </p:cNvPr>
            <p:cNvSpPr txBox="1"/>
            <p:nvPr/>
          </p:nvSpPr>
          <p:spPr>
            <a:xfrm>
              <a:off x="115419" y="154362"/>
              <a:ext cx="8698036" cy="8103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Cyrl-RS" sz="2200" b="1" kern="1200" dirty="0">
                  <a:latin typeface="+mj-lt"/>
                </a:rPr>
                <a:t>Садржај завршног рачуна и завршног извештаја је прописан Националним стандардом бр. 7. </a:t>
              </a:r>
              <a:endParaRPr lang="sr-Cyrl-CS" sz="2200" kern="12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8742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744FB-4BE6-FCA8-5245-F2B1B8214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D595E-C1B8-741B-15DC-5D3DBAA00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18" y="1474682"/>
            <a:ext cx="11711520" cy="47913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D17967-747F-C6D6-8933-941DDDE1B8AF}"/>
              </a:ext>
            </a:extLst>
          </p:cNvPr>
          <p:cNvSpPr/>
          <p:nvPr/>
        </p:nvSpPr>
        <p:spPr>
          <a:xfrm rot="5400000">
            <a:off x="5907679" y="573679"/>
            <a:ext cx="376643" cy="12192002"/>
          </a:xfrm>
          <a:prstGeom prst="rect">
            <a:avLst/>
          </a:prstGeom>
          <a:solidFill>
            <a:srgbClr val="011B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55C509-24AC-26CA-2E6F-A511AB35EA4E}"/>
              </a:ext>
            </a:extLst>
          </p:cNvPr>
          <p:cNvSpPr txBox="1"/>
          <p:nvPr/>
        </p:nvSpPr>
        <p:spPr>
          <a:xfrm>
            <a:off x="2847787" y="6515791"/>
            <a:ext cx="5894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sz="1400" b="1" dirty="0">
                <a:solidFill>
                  <a:schemeClr val="bg1">
                    <a:lumMod val="95000"/>
                  </a:schemeClr>
                </a:solidFill>
              </a:rPr>
              <a:t>ИЗРАДА ЗАВРШНОГ РАЧУНА И ЗАВРШНОГ ИЗВЕШТАЈА– ЈУН 202</a:t>
            </a:r>
            <a:r>
              <a:rPr lang="en-GB" sz="1400" b="1" dirty="0">
                <a:solidFill>
                  <a:schemeClr val="bg1">
                    <a:lumMod val="95000"/>
                  </a:schemeClr>
                </a:solidFill>
              </a:rPr>
              <a:t>6</a:t>
            </a:r>
            <a:r>
              <a:rPr lang="sr-Cyrl-RS" sz="1400" b="1" dirty="0">
                <a:solidFill>
                  <a:schemeClr val="bg1">
                    <a:lumMod val="95000"/>
                  </a:schemeClr>
                </a:solidFill>
              </a:rPr>
              <a:t>. ГОДИНЕ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3A81F2-3C5B-D22E-0B4D-5D433A5C23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26" y="0"/>
            <a:ext cx="2244874" cy="126274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BB83228-17D1-1347-8E40-3C63D5CB8F0C}"/>
              </a:ext>
            </a:extLst>
          </p:cNvPr>
          <p:cNvCxnSpPr>
            <a:cxnSpLocks/>
          </p:cNvCxnSpPr>
          <p:nvPr/>
        </p:nvCxnSpPr>
        <p:spPr>
          <a:xfrm>
            <a:off x="246018" y="1262743"/>
            <a:ext cx="10622279" cy="0"/>
          </a:xfrm>
          <a:prstGeom prst="line">
            <a:avLst/>
          </a:prstGeom>
          <a:ln w="19050">
            <a:solidFill>
              <a:srgbClr val="011B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3ECA133B-821B-0913-0AD9-979E4F179C82}"/>
              </a:ext>
            </a:extLst>
          </p:cNvPr>
          <p:cNvSpPr txBox="1">
            <a:spLocks/>
          </p:cNvSpPr>
          <p:nvPr/>
        </p:nvSpPr>
        <p:spPr>
          <a:xfrm>
            <a:off x="564969" y="306751"/>
            <a:ext cx="10622279" cy="955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/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00A42AD7-748D-9C86-B90A-12F0097F3E44}"/>
              </a:ext>
            </a:extLst>
          </p:cNvPr>
          <p:cNvSpPr txBox="1">
            <a:spLocks/>
          </p:cNvSpPr>
          <p:nvPr/>
        </p:nvSpPr>
        <p:spPr>
          <a:xfrm>
            <a:off x="784860" y="518688"/>
            <a:ext cx="10622279" cy="955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RS" sz="3200" b="1" dirty="0"/>
              <a:t>Завршни рачун – секције у ЕРС-у</a:t>
            </a:r>
            <a:endParaRPr lang="en-US" sz="3200" dirty="0"/>
          </a:p>
        </p:txBody>
      </p:sp>
      <p:pic>
        <p:nvPicPr>
          <p:cNvPr id="11" name="Google Shape;146;p17" descr="image.png">
            <a:extLst>
              <a:ext uri="{FF2B5EF4-FFF2-40B4-BE49-F238E27FC236}">
                <a16:creationId xmlns:a16="http://schemas.microsoft.com/office/drawing/2014/main" id="{31D84C2E-85B0-463A-0CE4-96EBFC67255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861" y="1618861"/>
            <a:ext cx="3492549" cy="321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47;p17" descr="image.png">
            <a:extLst>
              <a:ext uri="{FF2B5EF4-FFF2-40B4-BE49-F238E27FC236}">
                <a16:creationId xmlns:a16="http://schemas.microsoft.com/office/drawing/2014/main" id="{2E8D7173-8D4F-A693-7EF0-F83E70CB03C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04239" y="1634967"/>
            <a:ext cx="3492549" cy="321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8;p17" descr="image.png">
            <a:extLst>
              <a:ext uri="{FF2B5EF4-FFF2-40B4-BE49-F238E27FC236}">
                <a16:creationId xmlns:a16="http://schemas.microsoft.com/office/drawing/2014/main" id="{691A7404-9E55-9975-338D-88FB8CAA2D5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34173" y="1633258"/>
            <a:ext cx="3492549" cy="32194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1;p17">
            <a:extLst>
              <a:ext uri="{FF2B5EF4-FFF2-40B4-BE49-F238E27FC236}">
                <a16:creationId xmlns:a16="http://schemas.microsoft.com/office/drawing/2014/main" id="{7A949EA4-9EBB-B189-012A-7642F5D6EC3A}"/>
              </a:ext>
            </a:extLst>
          </p:cNvPr>
          <p:cNvSpPr txBox="1"/>
          <p:nvPr/>
        </p:nvSpPr>
        <p:spPr>
          <a:xfrm>
            <a:off x="593216" y="2071096"/>
            <a:ext cx="284707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 dirty="0" err="1">
                <a:solidFill>
                  <a:srgbClr val="0022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erriweather"/>
                <a:cs typeface="Merriweather"/>
                <a:sym typeface="Merriweather"/>
              </a:rPr>
              <a:t>Спецификација</a:t>
            </a:r>
            <a:r>
              <a:rPr lang="en-US" sz="2200" b="1" i="0" u="none" strike="noStrike" cap="none" dirty="0">
                <a:solidFill>
                  <a:srgbClr val="0022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erriweather"/>
                <a:cs typeface="Merriweather"/>
                <a:sym typeface="Merriweather"/>
              </a:rPr>
              <a:t> </a:t>
            </a:r>
            <a:r>
              <a:rPr lang="en-US" sz="2200" b="1" i="0" u="none" strike="noStrike" cap="none" dirty="0" err="1">
                <a:solidFill>
                  <a:srgbClr val="0022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erriweather"/>
                <a:cs typeface="Merriweather"/>
                <a:sym typeface="Merriweather"/>
              </a:rPr>
              <a:t>прилива</a:t>
            </a:r>
            <a:endParaRPr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Google Shape;152;p17">
            <a:extLst>
              <a:ext uri="{FF2B5EF4-FFF2-40B4-BE49-F238E27FC236}">
                <a16:creationId xmlns:a16="http://schemas.microsoft.com/office/drawing/2014/main" id="{116D7E52-482A-A16C-91CE-7995DD271E27}"/>
              </a:ext>
            </a:extLst>
          </p:cNvPr>
          <p:cNvSpPr txBox="1"/>
          <p:nvPr/>
        </p:nvSpPr>
        <p:spPr>
          <a:xfrm>
            <a:off x="661004" y="2852146"/>
            <a:ext cx="2711499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 err="1">
                <a:solidFill>
                  <a:srgbClr val="333333"/>
                </a:solidFill>
                <a:latin typeface="+mj-lt"/>
                <a:ea typeface="Lato"/>
                <a:cs typeface="Lato"/>
                <a:sym typeface="Lato"/>
              </a:rPr>
              <a:t>Обухвата</a:t>
            </a:r>
            <a:r>
              <a:rPr lang="en-US" sz="1600" b="0" i="0" u="none" strike="noStrike" cap="none" dirty="0">
                <a:solidFill>
                  <a:srgbClr val="333333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sr-Cyrl-RS" sz="1600" b="0" i="0" u="none" strike="noStrike" cap="none" dirty="0">
                <a:solidFill>
                  <a:srgbClr val="333333"/>
                </a:solidFill>
                <a:latin typeface="+mj-lt"/>
                <a:ea typeface="Lato"/>
                <a:cs typeface="Lato"/>
                <a:sym typeface="Lato"/>
              </a:rPr>
              <a:t>купопродајну цену</a:t>
            </a:r>
            <a:r>
              <a:rPr lang="en-US" sz="1600" b="0" i="0" u="none" strike="noStrike" cap="none" dirty="0">
                <a:solidFill>
                  <a:srgbClr val="333333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1600" b="0" i="0" u="none" strike="noStrike" cap="none" dirty="0" err="1">
                <a:solidFill>
                  <a:srgbClr val="333333"/>
                </a:solidFill>
                <a:latin typeface="+mj-lt"/>
                <a:ea typeface="Lato"/>
                <a:cs typeface="Lato"/>
                <a:sym typeface="Lato"/>
              </a:rPr>
              <a:t>имовине</a:t>
            </a:r>
            <a:r>
              <a:rPr lang="en-US" sz="1600" b="0" i="0" u="none" strike="noStrike" cap="none" dirty="0">
                <a:solidFill>
                  <a:srgbClr val="333333"/>
                </a:solidFill>
                <a:latin typeface="+mj-lt"/>
                <a:ea typeface="Lato"/>
                <a:cs typeface="Lato"/>
                <a:sym typeface="Lato"/>
              </a:rPr>
              <a:t>, </a:t>
            </a:r>
            <a:r>
              <a:rPr lang="en-US" sz="1600" b="0" i="0" u="none" strike="noStrike" cap="none" dirty="0" err="1">
                <a:solidFill>
                  <a:srgbClr val="333333"/>
                </a:solidFill>
                <a:latin typeface="+mj-lt"/>
                <a:ea typeface="Lato"/>
                <a:cs typeface="Lato"/>
                <a:sym typeface="Lato"/>
              </a:rPr>
              <a:t>пословне</a:t>
            </a:r>
            <a:r>
              <a:rPr lang="en-US" sz="1600" b="0" i="0" u="none" strike="noStrike" cap="none" dirty="0">
                <a:solidFill>
                  <a:srgbClr val="333333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1600" b="0" i="0" u="none" strike="noStrike" cap="none" dirty="0" err="1">
                <a:solidFill>
                  <a:srgbClr val="333333"/>
                </a:solidFill>
                <a:latin typeface="+mj-lt"/>
                <a:ea typeface="Lato"/>
                <a:cs typeface="Lato"/>
                <a:sym typeface="Lato"/>
              </a:rPr>
              <a:t>приходе</a:t>
            </a:r>
            <a:r>
              <a:rPr lang="en-US" sz="1600" b="0" i="0" u="none" strike="noStrike" cap="none" dirty="0">
                <a:solidFill>
                  <a:srgbClr val="333333"/>
                </a:solidFill>
                <a:latin typeface="+mj-lt"/>
                <a:ea typeface="Lato"/>
                <a:cs typeface="Lato"/>
                <a:sym typeface="Lato"/>
              </a:rPr>
              <a:t> (</a:t>
            </a:r>
            <a:r>
              <a:rPr lang="en-US" sz="1600" b="0" i="0" u="none" strike="noStrike" cap="none" dirty="0" err="1">
                <a:solidFill>
                  <a:srgbClr val="333333"/>
                </a:solidFill>
                <a:latin typeface="+mj-lt"/>
                <a:ea typeface="Lato"/>
                <a:cs typeface="Lato"/>
                <a:sym typeface="Lato"/>
              </a:rPr>
              <a:t>закуп</a:t>
            </a:r>
            <a:r>
              <a:rPr lang="en-US" sz="1600" b="0" i="0" u="none" strike="noStrike" cap="none" dirty="0">
                <a:solidFill>
                  <a:srgbClr val="333333"/>
                </a:solidFill>
                <a:latin typeface="+mj-lt"/>
                <a:ea typeface="Lato"/>
                <a:cs typeface="Lato"/>
                <a:sym typeface="Lato"/>
              </a:rPr>
              <a:t>), </a:t>
            </a:r>
            <a:r>
              <a:rPr lang="en-US" sz="1600" b="0" i="0" u="none" strike="noStrike" cap="none" dirty="0" err="1">
                <a:solidFill>
                  <a:srgbClr val="333333"/>
                </a:solidFill>
                <a:latin typeface="+mj-lt"/>
                <a:ea typeface="Lato"/>
                <a:cs typeface="Lato"/>
                <a:sym typeface="Lato"/>
              </a:rPr>
              <a:t>камате</a:t>
            </a:r>
            <a:r>
              <a:rPr lang="en-US" sz="1600" b="0" i="0" u="none" strike="noStrike" cap="none" dirty="0">
                <a:solidFill>
                  <a:srgbClr val="333333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1600" b="0" i="0" u="none" strike="noStrike" cap="none" dirty="0" err="1">
                <a:solidFill>
                  <a:srgbClr val="333333"/>
                </a:solidFill>
                <a:latin typeface="+mj-lt"/>
                <a:ea typeface="Lato"/>
                <a:cs typeface="Lato"/>
                <a:sym typeface="Lato"/>
              </a:rPr>
              <a:t>на</a:t>
            </a:r>
            <a:r>
              <a:rPr lang="en-US" sz="1600" b="0" i="0" u="none" strike="noStrike" cap="none" dirty="0">
                <a:solidFill>
                  <a:srgbClr val="333333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1600" b="0" i="0" u="none" strike="noStrike" cap="none" dirty="0" err="1">
                <a:solidFill>
                  <a:srgbClr val="333333"/>
                </a:solidFill>
                <a:latin typeface="+mj-lt"/>
                <a:ea typeface="Lato"/>
                <a:cs typeface="Lato"/>
                <a:sym typeface="Lato"/>
              </a:rPr>
              <a:t>орочење</a:t>
            </a:r>
            <a:r>
              <a:rPr lang="en-US" sz="1600" b="0" i="0" u="none" strike="noStrike" cap="none" dirty="0">
                <a:solidFill>
                  <a:srgbClr val="333333"/>
                </a:solidFill>
                <a:latin typeface="+mj-lt"/>
                <a:ea typeface="Lato"/>
                <a:cs typeface="Lato"/>
                <a:sym typeface="Lato"/>
              </a:rPr>
              <a:t> и </a:t>
            </a:r>
            <a:r>
              <a:rPr lang="en-US" sz="1600" b="0" i="0" u="none" strike="noStrike" cap="none" dirty="0" err="1">
                <a:solidFill>
                  <a:srgbClr val="333333"/>
                </a:solidFill>
                <a:latin typeface="+mj-lt"/>
                <a:ea typeface="Lato"/>
                <a:cs typeface="Lato"/>
                <a:sym typeface="Lato"/>
              </a:rPr>
              <a:t>остале</a:t>
            </a:r>
            <a:r>
              <a:rPr lang="en-US" sz="1600" b="0" i="0" u="none" strike="noStrike" cap="none" dirty="0">
                <a:solidFill>
                  <a:srgbClr val="333333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1600" b="0" i="0" u="none" strike="noStrike" cap="none" dirty="0" err="1">
                <a:solidFill>
                  <a:srgbClr val="333333"/>
                </a:solidFill>
                <a:latin typeface="+mj-lt"/>
                <a:ea typeface="Lato"/>
                <a:cs typeface="Lato"/>
                <a:sym typeface="Lato"/>
              </a:rPr>
              <a:t>приливе</a:t>
            </a:r>
            <a:r>
              <a:rPr lang="en-US" sz="1600" b="0" i="0" u="none" strike="noStrike" cap="none" dirty="0">
                <a:solidFill>
                  <a:srgbClr val="333333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1600" b="0" i="0" u="none" strike="noStrike" cap="none" dirty="0" err="1">
                <a:solidFill>
                  <a:srgbClr val="333333"/>
                </a:solidFill>
                <a:latin typeface="+mj-lt"/>
                <a:ea typeface="Lato"/>
                <a:cs typeface="Lato"/>
                <a:sym typeface="Lato"/>
              </a:rPr>
              <a:t>током</a:t>
            </a:r>
            <a:r>
              <a:rPr lang="en-US" sz="1600" b="0" i="0" u="none" strike="noStrike" cap="none" dirty="0">
                <a:solidFill>
                  <a:srgbClr val="333333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1600" b="0" i="0" u="none" strike="noStrike" cap="none" dirty="0" err="1">
                <a:solidFill>
                  <a:srgbClr val="333333"/>
                </a:solidFill>
                <a:latin typeface="+mj-lt"/>
                <a:ea typeface="Lato"/>
                <a:cs typeface="Lato"/>
                <a:sym typeface="Lato"/>
              </a:rPr>
              <a:t>целог</a:t>
            </a:r>
            <a:r>
              <a:rPr lang="en-US" sz="1600" b="0" i="0" u="none" strike="noStrike" cap="none" dirty="0">
                <a:solidFill>
                  <a:srgbClr val="333333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1600" b="0" i="0" u="none" strike="noStrike" cap="none" dirty="0" err="1">
                <a:solidFill>
                  <a:srgbClr val="333333"/>
                </a:solidFill>
                <a:latin typeface="+mj-lt"/>
                <a:ea typeface="Lato"/>
                <a:cs typeface="Lato"/>
                <a:sym typeface="Lato"/>
              </a:rPr>
              <a:t>поступка</a:t>
            </a:r>
            <a:r>
              <a:rPr lang="en-US" sz="1600" b="0" i="0" u="none" strike="noStrike" cap="none" dirty="0">
                <a:solidFill>
                  <a:srgbClr val="333333"/>
                </a:solidFill>
                <a:latin typeface="+mj-lt"/>
                <a:ea typeface="Lato"/>
                <a:cs typeface="Lato"/>
                <a:sym typeface="Lato"/>
              </a:rPr>
              <a:t>.</a:t>
            </a:r>
            <a:endParaRPr sz="1600" dirty="0">
              <a:latin typeface="+mj-lt"/>
            </a:endParaRPr>
          </a:p>
        </p:txBody>
      </p:sp>
      <p:sp>
        <p:nvSpPr>
          <p:cNvPr id="17" name="Google Shape;153;p17">
            <a:extLst>
              <a:ext uri="{FF2B5EF4-FFF2-40B4-BE49-F238E27FC236}">
                <a16:creationId xmlns:a16="http://schemas.microsoft.com/office/drawing/2014/main" id="{5739A011-E8E8-9B2E-5ED9-53A501142238}"/>
              </a:ext>
            </a:extLst>
          </p:cNvPr>
          <p:cNvSpPr txBox="1"/>
          <p:nvPr/>
        </p:nvSpPr>
        <p:spPr>
          <a:xfrm>
            <a:off x="4371516" y="2071096"/>
            <a:ext cx="284707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 dirty="0" err="1">
                <a:solidFill>
                  <a:srgbClr val="0022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erriweather"/>
                <a:cs typeface="Merriweather"/>
                <a:sym typeface="Merriweather"/>
              </a:rPr>
              <a:t>Спецификација</a:t>
            </a:r>
            <a:r>
              <a:rPr lang="en-US" sz="2200" b="1" i="0" u="none" strike="noStrike" cap="none" dirty="0">
                <a:solidFill>
                  <a:srgbClr val="0022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erriweather"/>
                <a:cs typeface="Merriweather"/>
                <a:sym typeface="Merriweather"/>
              </a:rPr>
              <a:t> </a:t>
            </a:r>
            <a:r>
              <a:rPr lang="en-US" sz="2200" b="1" i="0" u="none" strike="noStrike" cap="none" dirty="0" err="1">
                <a:solidFill>
                  <a:srgbClr val="0022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erriweather"/>
                <a:cs typeface="Merriweather"/>
                <a:sym typeface="Merriweather"/>
              </a:rPr>
              <a:t>одлива</a:t>
            </a:r>
            <a:endParaRPr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8" name="Google Shape;154;p17">
            <a:extLst>
              <a:ext uri="{FF2B5EF4-FFF2-40B4-BE49-F238E27FC236}">
                <a16:creationId xmlns:a16="http://schemas.microsoft.com/office/drawing/2014/main" id="{1B185C15-43FC-1546-9502-70DEE6C50850}"/>
              </a:ext>
            </a:extLst>
          </p:cNvPr>
          <p:cNvSpPr txBox="1"/>
          <p:nvPr/>
        </p:nvSpPr>
        <p:spPr>
          <a:xfrm>
            <a:off x="4439303" y="2852146"/>
            <a:ext cx="2711499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 err="1">
                <a:solidFill>
                  <a:srgbClr val="333333"/>
                </a:solidFill>
                <a:latin typeface="+mj-lt"/>
                <a:ea typeface="Lato"/>
                <a:cs typeface="Lato"/>
                <a:sym typeface="Lato"/>
              </a:rPr>
              <a:t>Трошкови</a:t>
            </a:r>
            <a:r>
              <a:rPr lang="en-US" sz="1600" b="0" i="0" u="none" strike="noStrike" cap="none" dirty="0">
                <a:solidFill>
                  <a:srgbClr val="333333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sr-Cyrl-RS" sz="1600" dirty="0">
                <a:solidFill>
                  <a:srgbClr val="333333"/>
                </a:solidFill>
                <a:latin typeface="+mj-lt"/>
                <a:ea typeface="Lato"/>
                <a:cs typeface="Lato"/>
                <a:sym typeface="Lato"/>
              </a:rPr>
              <a:t>стечајног поступка и обавезе стечајне масе у коју је урачуната и награда стечајног управника која је исплаћена до дана израде завршног рачуна</a:t>
            </a:r>
            <a:r>
              <a:rPr lang="en-US" sz="1600" b="0" i="0" u="none" strike="noStrike" cap="none" dirty="0">
                <a:solidFill>
                  <a:srgbClr val="333333"/>
                </a:solidFill>
                <a:latin typeface="+mj-lt"/>
                <a:ea typeface="Lato"/>
                <a:cs typeface="Lato"/>
                <a:sym typeface="Lato"/>
              </a:rPr>
              <a:t>.</a:t>
            </a:r>
            <a:endParaRPr sz="1600" dirty="0">
              <a:latin typeface="+mj-lt"/>
            </a:endParaRPr>
          </a:p>
        </p:txBody>
      </p:sp>
      <p:sp>
        <p:nvSpPr>
          <p:cNvPr id="19" name="Google Shape;155;p17">
            <a:extLst>
              <a:ext uri="{FF2B5EF4-FFF2-40B4-BE49-F238E27FC236}">
                <a16:creationId xmlns:a16="http://schemas.microsoft.com/office/drawing/2014/main" id="{858AEC47-7AE9-49A8-C6AE-F26F9137BB64}"/>
              </a:ext>
            </a:extLst>
          </p:cNvPr>
          <p:cNvSpPr txBox="1"/>
          <p:nvPr/>
        </p:nvSpPr>
        <p:spPr>
          <a:xfrm>
            <a:off x="8125354" y="2134633"/>
            <a:ext cx="284707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200" b="1" i="0" u="none" strike="noStrike" cap="none" dirty="0">
                <a:solidFill>
                  <a:srgbClr val="0022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erriweather"/>
                <a:cs typeface="Merriweather"/>
                <a:sym typeface="Merriweather"/>
              </a:rPr>
              <a:t>Деобе и намирења</a:t>
            </a:r>
            <a:endParaRPr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" name="Google Shape;156;p17">
            <a:extLst>
              <a:ext uri="{FF2B5EF4-FFF2-40B4-BE49-F238E27FC236}">
                <a16:creationId xmlns:a16="http://schemas.microsoft.com/office/drawing/2014/main" id="{C1345378-2DDB-465C-2C9A-B137C86570BE}"/>
              </a:ext>
            </a:extLst>
          </p:cNvPr>
          <p:cNvSpPr txBox="1"/>
          <p:nvPr/>
        </p:nvSpPr>
        <p:spPr>
          <a:xfrm>
            <a:off x="7931852" y="2767647"/>
            <a:ext cx="3255396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600" dirty="0">
                <a:solidFill>
                  <a:srgbClr val="333333"/>
                </a:solidFill>
                <a:latin typeface="+mj-lt"/>
                <a:ea typeface="Lato"/>
                <a:cs typeface="Lato"/>
                <a:sym typeface="Lato"/>
              </a:rPr>
              <a:t>Обухвата намирење поверилаца кроз све деобе које су била у стечајном поступку као и резервисана средства за заложне повериоце и вредност </a:t>
            </a:r>
            <a:r>
              <a:rPr lang="sr-Cyrl-RS" sz="1600" dirty="0" err="1">
                <a:solidFill>
                  <a:srgbClr val="333333"/>
                </a:solidFill>
                <a:latin typeface="+mj-lt"/>
                <a:ea typeface="Lato"/>
                <a:cs typeface="Lato"/>
                <a:sym typeface="Lato"/>
              </a:rPr>
              <a:t>неуновчене</a:t>
            </a:r>
            <a:r>
              <a:rPr lang="sr-Cyrl-RS" sz="1600" dirty="0">
                <a:solidFill>
                  <a:srgbClr val="333333"/>
                </a:solidFill>
                <a:latin typeface="+mj-lt"/>
                <a:ea typeface="Lato"/>
                <a:cs typeface="Lato"/>
                <a:sym typeface="Lato"/>
              </a:rPr>
              <a:t> имовине.</a:t>
            </a:r>
            <a:endParaRPr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46216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F30119-E1EC-6BB5-EDC9-873EEE2E0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42DB1-ED3C-07C0-B568-C579E28CB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18" y="1474682"/>
            <a:ext cx="11711520" cy="47913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F68154-0A2F-7608-4134-A2F68F3A88B0}"/>
              </a:ext>
            </a:extLst>
          </p:cNvPr>
          <p:cNvSpPr/>
          <p:nvPr/>
        </p:nvSpPr>
        <p:spPr>
          <a:xfrm rot="5400000">
            <a:off x="5907679" y="573679"/>
            <a:ext cx="376643" cy="12192002"/>
          </a:xfrm>
          <a:prstGeom prst="rect">
            <a:avLst/>
          </a:prstGeom>
          <a:solidFill>
            <a:srgbClr val="011B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8927AA-F372-7206-BC7C-5E38ADA6F28F}"/>
              </a:ext>
            </a:extLst>
          </p:cNvPr>
          <p:cNvSpPr txBox="1"/>
          <p:nvPr/>
        </p:nvSpPr>
        <p:spPr>
          <a:xfrm>
            <a:off x="2847787" y="6515791"/>
            <a:ext cx="5894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sz="1400" b="1" dirty="0">
                <a:solidFill>
                  <a:schemeClr val="bg1">
                    <a:lumMod val="95000"/>
                  </a:schemeClr>
                </a:solidFill>
              </a:rPr>
              <a:t>ИЗРАДА ЗАВРШНОГ РАЧУНА И ЗАВРШНОГ ИЗВЕШТАЈА– ЈУН 202</a:t>
            </a:r>
            <a:r>
              <a:rPr lang="en-GB" sz="1400" b="1" dirty="0">
                <a:solidFill>
                  <a:schemeClr val="bg1">
                    <a:lumMod val="95000"/>
                  </a:schemeClr>
                </a:solidFill>
              </a:rPr>
              <a:t>6</a:t>
            </a:r>
            <a:r>
              <a:rPr lang="sr-Cyrl-RS" sz="1400" b="1" dirty="0">
                <a:solidFill>
                  <a:schemeClr val="bg1">
                    <a:lumMod val="95000"/>
                  </a:schemeClr>
                </a:solidFill>
              </a:rPr>
              <a:t>. ГОДИНЕ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AF3CF3-CF31-AD0F-16F4-02A035337E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26" y="0"/>
            <a:ext cx="2244874" cy="126274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63953A6-A60F-A1CB-B353-635C99AC1766}"/>
              </a:ext>
            </a:extLst>
          </p:cNvPr>
          <p:cNvCxnSpPr>
            <a:cxnSpLocks/>
          </p:cNvCxnSpPr>
          <p:nvPr/>
        </p:nvCxnSpPr>
        <p:spPr>
          <a:xfrm>
            <a:off x="246018" y="1262743"/>
            <a:ext cx="10622279" cy="0"/>
          </a:xfrm>
          <a:prstGeom prst="line">
            <a:avLst/>
          </a:prstGeom>
          <a:ln w="19050">
            <a:solidFill>
              <a:srgbClr val="011B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B2072CC0-1E19-A2BD-2A86-AB65113003C4}"/>
              </a:ext>
            </a:extLst>
          </p:cNvPr>
          <p:cNvSpPr txBox="1">
            <a:spLocks/>
          </p:cNvSpPr>
          <p:nvPr/>
        </p:nvSpPr>
        <p:spPr>
          <a:xfrm>
            <a:off x="564969" y="306751"/>
            <a:ext cx="10622279" cy="955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/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A810BF95-5AC8-05E8-76EA-9D6B56CCB563}"/>
              </a:ext>
            </a:extLst>
          </p:cNvPr>
          <p:cNvSpPr txBox="1">
            <a:spLocks/>
          </p:cNvSpPr>
          <p:nvPr/>
        </p:nvSpPr>
        <p:spPr>
          <a:xfrm>
            <a:off x="447284" y="518688"/>
            <a:ext cx="10622279" cy="955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RS" sz="3200" b="1" dirty="0"/>
              <a:t>Завршни рачун ЕРС– секција приливи</a:t>
            </a: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471D76-D301-B037-49D2-A84902094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081" y="1535792"/>
            <a:ext cx="5986239" cy="436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30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BC92D2-16BC-3971-89AE-01BB205711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7A126-B30C-9FE2-C141-1268FB024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18" y="1474682"/>
            <a:ext cx="11711520" cy="47913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7620B4-2875-1109-31C1-031E026F3B12}"/>
              </a:ext>
            </a:extLst>
          </p:cNvPr>
          <p:cNvSpPr/>
          <p:nvPr/>
        </p:nvSpPr>
        <p:spPr>
          <a:xfrm rot="5400000">
            <a:off x="5907679" y="573679"/>
            <a:ext cx="376643" cy="12192002"/>
          </a:xfrm>
          <a:prstGeom prst="rect">
            <a:avLst/>
          </a:prstGeom>
          <a:solidFill>
            <a:srgbClr val="011B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0C2CA-18C8-F652-04BF-AC9DADC6BD3D}"/>
              </a:ext>
            </a:extLst>
          </p:cNvPr>
          <p:cNvSpPr txBox="1"/>
          <p:nvPr/>
        </p:nvSpPr>
        <p:spPr>
          <a:xfrm>
            <a:off x="2847787" y="6515791"/>
            <a:ext cx="5894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sz="1400" b="1" dirty="0">
                <a:solidFill>
                  <a:schemeClr val="bg1">
                    <a:lumMod val="95000"/>
                  </a:schemeClr>
                </a:solidFill>
              </a:rPr>
              <a:t>ИЗРАДА ЗАВРШНОГ РАЧУНА И ЗАВРШНОГ ИЗВЕШТАЈА– ЈУН 202</a:t>
            </a:r>
            <a:r>
              <a:rPr lang="en-GB" sz="1400" b="1" dirty="0">
                <a:solidFill>
                  <a:schemeClr val="bg1">
                    <a:lumMod val="95000"/>
                  </a:schemeClr>
                </a:solidFill>
              </a:rPr>
              <a:t>6</a:t>
            </a:r>
            <a:r>
              <a:rPr lang="sr-Cyrl-RS" sz="1400" b="1" dirty="0">
                <a:solidFill>
                  <a:schemeClr val="bg1">
                    <a:lumMod val="95000"/>
                  </a:schemeClr>
                </a:solidFill>
              </a:rPr>
              <a:t>. ГОДИНЕ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286411-041A-9F02-9E29-484B6928F0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26" y="0"/>
            <a:ext cx="2244874" cy="126274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29CB553-C201-0D14-DCD2-E3DB7C5DB73B}"/>
              </a:ext>
            </a:extLst>
          </p:cNvPr>
          <p:cNvCxnSpPr>
            <a:cxnSpLocks/>
          </p:cNvCxnSpPr>
          <p:nvPr/>
        </p:nvCxnSpPr>
        <p:spPr>
          <a:xfrm>
            <a:off x="246018" y="1262743"/>
            <a:ext cx="10622279" cy="0"/>
          </a:xfrm>
          <a:prstGeom prst="line">
            <a:avLst/>
          </a:prstGeom>
          <a:ln w="19050">
            <a:solidFill>
              <a:srgbClr val="011B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723CBA92-E4D8-CD01-95DB-41A5C33F6606}"/>
              </a:ext>
            </a:extLst>
          </p:cNvPr>
          <p:cNvSpPr txBox="1">
            <a:spLocks/>
          </p:cNvSpPr>
          <p:nvPr/>
        </p:nvSpPr>
        <p:spPr>
          <a:xfrm>
            <a:off x="564969" y="306751"/>
            <a:ext cx="10622279" cy="955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/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045A635C-3189-F121-13AE-242F8C8B082F}"/>
              </a:ext>
            </a:extLst>
          </p:cNvPr>
          <p:cNvSpPr txBox="1">
            <a:spLocks/>
          </p:cNvSpPr>
          <p:nvPr/>
        </p:nvSpPr>
        <p:spPr>
          <a:xfrm>
            <a:off x="405493" y="518688"/>
            <a:ext cx="10622279" cy="955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RS" sz="3200" b="1" dirty="0"/>
              <a:t>Завршни рачун – планирани приливи </a:t>
            </a:r>
            <a:endParaRPr lang="en-US"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C40250-6DAA-7423-D161-D9BB8A8C18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5" r="830" b="-15130"/>
          <a:stretch/>
        </p:blipFill>
        <p:spPr>
          <a:xfrm>
            <a:off x="1910642" y="1531134"/>
            <a:ext cx="7768981" cy="3262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56EEB4-C9E2-978B-4F9E-1D7D8A17B9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163" t="31702" r="34111" b="24625"/>
          <a:stretch/>
        </p:blipFill>
        <p:spPr bwMode="auto">
          <a:xfrm>
            <a:off x="3156593" y="1956489"/>
            <a:ext cx="5439029" cy="42107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64391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818D8B-3BF1-D0DC-1625-86123D6A0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C2E85-47EA-FC5C-5D2A-737357EBC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18" y="1474682"/>
            <a:ext cx="11711520" cy="47913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AB18E9-C004-82B7-1FE7-D5AE17A627DE}"/>
              </a:ext>
            </a:extLst>
          </p:cNvPr>
          <p:cNvSpPr/>
          <p:nvPr/>
        </p:nvSpPr>
        <p:spPr>
          <a:xfrm rot="5400000">
            <a:off x="5907679" y="573679"/>
            <a:ext cx="376643" cy="12192002"/>
          </a:xfrm>
          <a:prstGeom prst="rect">
            <a:avLst/>
          </a:prstGeom>
          <a:solidFill>
            <a:srgbClr val="011B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418FCE-610D-5BE2-3C30-AB34115E0DC2}"/>
              </a:ext>
            </a:extLst>
          </p:cNvPr>
          <p:cNvSpPr txBox="1"/>
          <p:nvPr/>
        </p:nvSpPr>
        <p:spPr>
          <a:xfrm>
            <a:off x="2847787" y="6515791"/>
            <a:ext cx="5894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sz="1400" b="1" dirty="0">
                <a:solidFill>
                  <a:schemeClr val="bg1">
                    <a:lumMod val="95000"/>
                  </a:schemeClr>
                </a:solidFill>
              </a:rPr>
              <a:t>ИЗРАДА ЗАВРШНОГ РАЧУНА И ЗАВРШНОГ ИЗВЕШТАЈА– ЈУН 202</a:t>
            </a:r>
            <a:r>
              <a:rPr lang="en-GB" sz="1400" b="1" dirty="0">
                <a:solidFill>
                  <a:schemeClr val="bg1">
                    <a:lumMod val="95000"/>
                  </a:schemeClr>
                </a:solidFill>
              </a:rPr>
              <a:t>6</a:t>
            </a:r>
            <a:r>
              <a:rPr lang="sr-Cyrl-RS" sz="1400" b="1" dirty="0">
                <a:solidFill>
                  <a:schemeClr val="bg1">
                    <a:lumMod val="95000"/>
                  </a:schemeClr>
                </a:solidFill>
              </a:rPr>
              <a:t>. ГОДИНЕ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7E57C5-8F2F-ADF2-860B-A3E00F0DC7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26" y="0"/>
            <a:ext cx="2244874" cy="126274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C1C1D1A-7431-A39E-DFCD-FA9BAE2CE4D7}"/>
              </a:ext>
            </a:extLst>
          </p:cNvPr>
          <p:cNvCxnSpPr>
            <a:cxnSpLocks/>
          </p:cNvCxnSpPr>
          <p:nvPr/>
        </p:nvCxnSpPr>
        <p:spPr>
          <a:xfrm>
            <a:off x="246018" y="1262743"/>
            <a:ext cx="10622279" cy="0"/>
          </a:xfrm>
          <a:prstGeom prst="line">
            <a:avLst/>
          </a:prstGeom>
          <a:ln w="19050">
            <a:solidFill>
              <a:srgbClr val="011B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067F27D5-743B-0698-7C69-616C032A5721}"/>
              </a:ext>
            </a:extLst>
          </p:cNvPr>
          <p:cNvSpPr txBox="1">
            <a:spLocks/>
          </p:cNvSpPr>
          <p:nvPr/>
        </p:nvSpPr>
        <p:spPr>
          <a:xfrm>
            <a:off x="564969" y="306751"/>
            <a:ext cx="10622279" cy="955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/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E02E2819-A669-8DE9-45C5-D96F53A114ED}"/>
              </a:ext>
            </a:extLst>
          </p:cNvPr>
          <p:cNvSpPr txBox="1">
            <a:spLocks/>
          </p:cNvSpPr>
          <p:nvPr/>
        </p:nvSpPr>
        <p:spPr>
          <a:xfrm>
            <a:off x="883921" y="568997"/>
            <a:ext cx="10622279" cy="955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RS" sz="3200" b="1" dirty="0"/>
              <a:t>Завршни рачун – секција одливи</a:t>
            </a:r>
            <a:endParaRPr lang="en-US" sz="3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CF4E38-DEA9-40D9-A998-18901CB8E1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937" y="1440248"/>
            <a:ext cx="9198864" cy="471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536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3AD26D5-432F-4508-8D1A-8433A1FA8E02}">
  <we:reference id="wa200007130" version="1.0.0.1" store="en-US" storeType="OMEX"/>
  <we:alternateReferences>
    <we:reference id="wa200007130" version="1.0.0.1" store="wa200007130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6618</TotalTime>
  <Words>1711</Words>
  <Application>Microsoft Office PowerPoint</Application>
  <PresentationFormat>Widescreen</PresentationFormat>
  <Paragraphs>373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Merriweather</vt:lpstr>
      <vt:lpstr>Times New Roman</vt:lpstr>
      <vt:lpstr>Wingdings</vt:lpstr>
      <vt:lpstr>Office Theme</vt:lpstr>
      <vt:lpstr>ИЗРАДА ЗАВРШНОГ РАЧУНА И ЗАВРШНОГ ИЗВЕШТАЈА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Садржина завршног извешатаја</vt:lpstr>
      <vt:lpstr> </vt:lpstr>
      <vt:lpstr> </vt:lpstr>
      <vt:lpstr> </vt:lpstr>
      <vt:lpstr> </vt:lpstr>
      <vt:lpstr>   Пример бр.1.   </vt:lpstr>
      <vt:lpstr> </vt:lpstr>
      <vt:lpstr> </vt:lpstr>
      <vt:lpstr> </vt:lpstr>
      <vt:lpstr> </vt:lpstr>
      <vt:lpstr> Закључак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Branko BZ. Zitko</dc:creator>
  <cp:lastModifiedBy>Zorica ZM. Markovic</cp:lastModifiedBy>
  <cp:revision>70</cp:revision>
  <cp:lastPrinted>2025-03-04T13:07:00Z</cp:lastPrinted>
  <dcterms:created xsi:type="dcterms:W3CDTF">2022-11-01T12:38:47Z</dcterms:created>
  <dcterms:modified xsi:type="dcterms:W3CDTF">2026-06-11T12:22:10Z</dcterms:modified>
</cp:coreProperties>
</file>